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9.xml" ContentType="application/vnd.openxmlformats-officedocument.presentationml.notesSlid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xml" ContentType="application/vnd.openxmlformats-officedocument.themeOverride+xml"/>
  <Override PartName="/ppt/notesSlides/notesSlide24.xml" ContentType="application/vnd.openxmlformats-officedocument.presentationml.notesSlide+xml"/>
  <Override PartName="/ppt/charts/chart2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64" r:id="rId2"/>
    <p:sldId id="271" r:id="rId3"/>
    <p:sldId id="273" r:id="rId4"/>
    <p:sldId id="274" r:id="rId5"/>
    <p:sldId id="334" r:id="rId6"/>
    <p:sldId id="275" r:id="rId7"/>
    <p:sldId id="276" r:id="rId8"/>
    <p:sldId id="277" r:id="rId9"/>
    <p:sldId id="278" r:id="rId10"/>
    <p:sldId id="320" r:id="rId11"/>
    <p:sldId id="318" r:id="rId12"/>
    <p:sldId id="279" r:id="rId13"/>
    <p:sldId id="335" r:id="rId14"/>
    <p:sldId id="333" r:id="rId15"/>
    <p:sldId id="315" r:id="rId16"/>
    <p:sldId id="317" r:id="rId17"/>
    <p:sldId id="331" r:id="rId18"/>
    <p:sldId id="312" r:id="rId19"/>
    <p:sldId id="289" r:id="rId20"/>
    <p:sldId id="290" r:id="rId21"/>
    <p:sldId id="304" r:id="rId22"/>
    <p:sldId id="291" r:id="rId23"/>
    <p:sldId id="292" r:id="rId24"/>
    <p:sldId id="313" r:id="rId25"/>
    <p:sldId id="300" r:id="rId26"/>
    <p:sldId id="295" r:id="rId27"/>
    <p:sldId id="296" r:id="rId28"/>
    <p:sldId id="297" r:id="rId29"/>
    <p:sldId id="298" r:id="rId30"/>
    <p:sldId id="324" r:id="rId31"/>
    <p:sldId id="301" r:id="rId32"/>
    <p:sldId id="302" r:id="rId33"/>
    <p:sldId id="303" r:id="rId34"/>
    <p:sldId id="32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64" d="100"/>
          <a:sy n="64" d="100"/>
        </p:scale>
        <p:origin x="389"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kurtoglu\Desktop\PM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al__ma_Sayfas_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yavuzhany\Desktop\2018%20&#304;&#350;LER\OVP%20Grafik%20Exc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yavuzhany\Desktop\2018%20&#304;&#350;LER\OVP%20Grafik%20Exce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yavuzhany\Desktop\2018%20&#304;&#350;LER\OVP%20Grafik%20Exce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yavuzhany\Desktop\2018%20&#304;&#350;LER\OVP%20Grafik%20Excel.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D:\PROGRAM-OVP%202020-2022\Ekim%202019\Yeni%20Microsoft%20Excel%20&#199;al&#305;&#351;ma%20Sayfas&#305;.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onerdem\AppData\Local\Microsoft\Windows\Temporary%20Internet%20Files\Content.Outlook\DOMOU1ID\Grafik%201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onerdem\AppData\Local\Microsoft\Windows\Temporary%20Internet%20Files\Content.Outlook\DOMOU1ID\Grafikler.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Yeni%20Belgelerim\g&#252;nl&#252;k%20muhtelif%20i&#351;ler\2020%20bakan%20b&#252;t&#231;e%20sunumu%20i&#231;in%2015%2010%202019\Kopya%20Yeni%20Microsoft%20Excel%20&#199;al&#305;&#351;ma%20Sayfas&#3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Yeni%20Belgelerim\g&#252;nl&#252;k%20muhtelif%20i&#351;ler\2020%20bakan%20b&#252;t&#231;e%20sunumu%20i&#231;in%2015%2010%202019\Kopya%20Yeni%20Microsoft%20Excel%20&#199;al&#305;&#351;ma%20Sayfas&#305;.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E&#287;itim%20B&#252;t&#231;esi%20Grafik%2015%2010%202019.xlsx" TargetMode="External"/><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Y&#252;ksek&#246;&#287;retim%20B&#252;t&#231;esi%20Grafik%2015%2010%202019.xlsx" TargetMode="External"/><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Sa&#287;l&#305;k%20B&#252;t&#231;esi%20Grafik%2014%2010%202019.xlsx" TargetMode="External"/><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_al__ma_Sayfas_9.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onerdem\AppData\Local\Microsoft\Windows\Temporary%20Internet%20Files\Content.Outlook\DOMOU1ID\Kitap1%20(006).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Sosyal%20Yard&#305;mlar%20B&#252;t&#231;esi%20Grafik%2015%2010%202019.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kurtoglu\Desktop\Raporlar\Veriler.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terzi\Desktop\ba&#351;kan%20sunum\hesap.xlsx" TargetMode="External"/><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1" Type="http://schemas.openxmlformats.org/officeDocument/2006/relationships/oleObject" Target="file:///D:\Yeni%20Belgelerim\g&#252;nl&#252;k%20muhtelif%20i&#351;ler\2020%20bakan%20b&#252;t&#231;e%20sunumu%20i&#231;in%2015%2010%202019\Kopya%20Yeni%20Microsoft%20Excel%20&#199;al&#305;&#351;ma%20Sayfas&#305;.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Emekli%20Ayl&#305;klar&#305;%20Grafik%2014%2010%202019.xlsx" TargetMode="External"/><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oleObject" Target="file:///D:\Yeni%20Belgelerim\g&#252;nl&#252;k%20muhtelif%20i&#351;ler\2020%20bakan%20b&#252;t&#231;e%20sunumu%20i&#231;in%2015%2010%202019\Personel%20ve%20Emekli%20Ayl&#305;klar&#305;%20B&#252;t&#231;esi%20Grafik%2015%2010%202019.xlsx" TargetMode="External"/><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kurtoglu\Desktop\Raporlar\Veril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al__ma_Sayfas_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r>
              <a:rPr lang="tr-TR" sz="1600" b="1" i="0" u="none" strike="noStrike" kern="1200" spc="0" baseline="0" noProof="0" dirty="0" smtClean="0">
                <a:solidFill>
                  <a:schemeClr val="tx1"/>
                </a:solidFill>
                <a:latin typeface="+mn-lt"/>
                <a:ea typeface="+mn-ea"/>
                <a:cs typeface="+mn-cs"/>
              </a:rPr>
              <a:t>Küresel İmalat PMI</a:t>
            </a:r>
            <a:endParaRPr lang="tr-TR" sz="1600" b="1" i="0" u="none" strike="noStrike" kern="1200" spc="0" baseline="0" noProof="0" dirty="0">
              <a:solidFill>
                <a:schemeClr val="tx1"/>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endParaRPr lang="tr-TR"/>
        </a:p>
      </c:txPr>
    </c:title>
    <c:autoTitleDeleted val="0"/>
    <c:plotArea>
      <c:layout/>
      <c:lineChart>
        <c:grouping val="standard"/>
        <c:varyColors val="0"/>
        <c:ser>
          <c:idx val="0"/>
          <c:order val="0"/>
          <c:tx>
            <c:strRef>
              <c:f>Sheet1!$H$6</c:f>
              <c:strCache>
                <c:ptCount val="1"/>
                <c:pt idx="0">
                  <c:v>Küresel İmalat PMI</c:v>
                </c:pt>
              </c:strCache>
            </c:strRef>
          </c:tx>
          <c:spPr>
            <a:ln w="28575" cap="rnd">
              <a:solidFill>
                <a:schemeClr val="accent1">
                  <a:lumMod val="75000"/>
                </a:schemeClr>
              </a:solidFill>
              <a:round/>
            </a:ln>
            <a:effectLst/>
          </c:spPr>
          <c:marker>
            <c:symbol val="none"/>
          </c:marker>
          <c:cat>
            <c:numRef>
              <c:f>Sheet1!$G$7:$G$39</c:f>
              <c:numCache>
                <c:formatCode>mmm\-yy</c:formatCode>
                <c:ptCount val="3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numCache>
            </c:numRef>
          </c:cat>
          <c:val>
            <c:numRef>
              <c:f>Sheet1!$H$7:$H$39</c:f>
              <c:numCache>
                <c:formatCode>General</c:formatCode>
                <c:ptCount val="33"/>
                <c:pt idx="0">
                  <c:v>52.6</c:v>
                </c:pt>
                <c:pt idx="1">
                  <c:v>52.9</c:v>
                </c:pt>
                <c:pt idx="2">
                  <c:v>52.9</c:v>
                </c:pt>
                <c:pt idx="3">
                  <c:v>52.6</c:v>
                </c:pt>
                <c:pt idx="4">
                  <c:v>52.5</c:v>
                </c:pt>
                <c:pt idx="5">
                  <c:v>52.5</c:v>
                </c:pt>
                <c:pt idx="6">
                  <c:v>52.6</c:v>
                </c:pt>
                <c:pt idx="7">
                  <c:v>53.1</c:v>
                </c:pt>
                <c:pt idx="8">
                  <c:v>53.2</c:v>
                </c:pt>
                <c:pt idx="9">
                  <c:v>53.4</c:v>
                </c:pt>
                <c:pt idx="10">
                  <c:v>53.9</c:v>
                </c:pt>
                <c:pt idx="11">
                  <c:v>54.4</c:v>
                </c:pt>
                <c:pt idx="12">
                  <c:v>54.3</c:v>
                </c:pt>
                <c:pt idx="13">
                  <c:v>54</c:v>
                </c:pt>
                <c:pt idx="14">
                  <c:v>53.2</c:v>
                </c:pt>
                <c:pt idx="15">
                  <c:v>53.4</c:v>
                </c:pt>
                <c:pt idx="16">
                  <c:v>53</c:v>
                </c:pt>
                <c:pt idx="17">
                  <c:v>52.9</c:v>
                </c:pt>
                <c:pt idx="18">
                  <c:v>52.7</c:v>
                </c:pt>
                <c:pt idx="19">
                  <c:v>52.5</c:v>
                </c:pt>
                <c:pt idx="20">
                  <c:v>52.1</c:v>
                </c:pt>
                <c:pt idx="21">
                  <c:v>52</c:v>
                </c:pt>
                <c:pt idx="22">
                  <c:v>51.9</c:v>
                </c:pt>
                <c:pt idx="23">
                  <c:v>51.4</c:v>
                </c:pt>
                <c:pt idx="24">
                  <c:v>50.7</c:v>
                </c:pt>
                <c:pt idx="25">
                  <c:v>50.6</c:v>
                </c:pt>
                <c:pt idx="26">
                  <c:v>50.5</c:v>
                </c:pt>
                <c:pt idx="27">
                  <c:v>50.4</c:v>
                </c:pt>
                <c:pt idx="28">
                  <c:v>49.8</c:v>
                </c:pt>
                <c:pt idx="29">
                  <c:v>49.4</c:v>
                </c:pt>
                <c:pt idx="30">
                  <c:v>49.3</c:v>
                </c:pt>
                <c:pt idx="31">
                  <c:v>49.5</c:v>
                </c:pt>
                <c:pt idx="32">
                  <c:v>49.7</c:v>
                </c:pt>
              </c:numCache>
            </c:numRef>
          </c:val>
          <c:smooth val="0"/>
          <c:extLst>
            <c:ext xmlns:c16="http://schemas.microsoft.com/office/drawing/2014/chart" uri="{C3380CC4-5D6E-409C-BE32-E72D297353CC}">
              <c16:uniqueId val="{00000000-C4B3-48F0-8242-D42A95F85F1E}"/>
            </c:ext>
          </c:extLst>
        </c:ser>
        <c:dLbls>
          <c:showLegendKey val="0"/>
          <c:showVal val="0"/>
          <c:showCatName val="0"/>
          <c:showSerName val="0"/>
          <c:showPercent val="0"/>
          <c:showBubbleSize val="0"/>
        </c:dLbls>
        <c:smooth val="0"/>
        <c:axId val="94987392"/>
        <c:axId val="94988928"/>
      </c:lineChart>
      <c:dateAx>
        <c:axId val="94987392"/>
        <c:scaling>
          <c:orientation val="minMax"/>
        </c:scaling>
        <c:delete val="0"/>
        <c:axPos val="b"/>
        <c:numFmt formatCode="mmm\-yy" sourceLinked="1"/>
        <c:majorTickMark val="out"/>
        <c:minorTickMark val="in"/>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94988928"/>
        <c:crosses val="autoZero"/>
        <c:auto val="1"/>
        <c:lblOffset val="100"/>
        <c:baseTimeUnit val="months"/>
        <c:majorUnit val="1"/>
        <c:majorTimeUnit val="years"/>
      </c:dateAx>
      <c:valAx>
        <c:axId val="94988928"/>
        <c:scaling>
          <c:orientation val="minMax"/>
          <c:min val="4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949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tr-TR" sz="1400" dirty="0" smtClean="0">
                <a:solidFill>
                  <a:schemeClr val="tx1"/>
                </a:solidFill>
              </a:rPr>
              <a:t>İhracat (Milyar $)</a:t>
            </a:r>
            <a:endParaRPr lang="tr-TR" sz="1400" dirty="0">
              <a:solidFill>
                <a:schemeClr val="tx1"/>
              </a:solidFill>
            </a:endParaRPr>
          </a:p>
        </c:rich>
      </c:tx>
      <c:layout>
        <c:manualLayout>
          <c:xMode val="edge"/>
          <c:yMode val="edge"/>
          <c:x val="0.23767037630350044"/>
          <c:y val="3.361344537815125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Sütun1</c:v>
                </c:pt>
              </c:strCache>
            </c:strRef>
          </c:tx>
          <c:spPr>
            <a:solidFill>
              <a:schemeClr val="accent1"/>
            </a:solidFill>
            <a:ln>
              <a:noFill/>
            </a:ln>
            <a:effectLst/>
          </c:spPr>
          <c:invertIfNegative val="0"/>
          <c:dLbls>
            <c:dLbl>
              <c:idx val="0"/>
              <c:layout/>
              <c:tx>
                <c:rich>
                  <a:bodyPr/>
                  <a:lstStyle/>
                  <a:p>
                    <a:r>
                      <a:rPr lang="en-US" smtClean="0"/>
                      <a:t>190</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04-4011-B7D7-CAE0A831E382}"/>
                </c:ext>
              </c:extLst>
            </c:dLbl>
            <c:dLbl>
              <c:idx val="1"/>
              <c:layout/>
              <c:tx>
                <c:rich>
                  <a:bodyPr/>
                  <a:lstStyle/>
                  <a:p>
                    <a:r>
                      <a:rPr lang="en-US" smtClean="0"/>
                      <a:t>202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04-4011-B7D7-CAE0A831E38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2020</c:v>
                </c:pt>
                <c:pt idx="1">
                  <c:v>2021</c:v>
                </c:pt>
                <c:pt idx="2">
                  <c:v>2022</c:v>
                </c:pt>
              </c:strCache>
            </c:strRef>
          </c:cat>
          <c:val>
            <c:numRef>
              <c:f>Sayfa1!$B$2:$B$4</c:f>
              <c:numCache>
                <c:formatCode>General</c:formatCode>
                <c:ptCount val="3"/>
                <c:pt idx="0">
                  <c:v>189.99992655357133</c:v>
                </c:pt>
                <c:pt idx="1">
                  <c:v>202.00868997442873</c:v>
                </c:pt>
                <c:pt idx="2">
                  <c:v>212.99999960608162</c:v>
                </c:pt>
              </c:numCache>
            </c:numRef>
          </c:val>
          <c:extLst>
            <c:ext xmlns:c16="http://schemas.microsoft.com/office/drawing/2014/chart" uri="{C3380CC4-5D6E-409C-BE32-E72D297353CC}">
              <c16:uniqueId val="{00000000-B3DF-4B8B-A42B-8376ABE7EDAC}"/>
            </c:ext>
          </c:extLst>
        </c:ser>
        <c:dLbls>
          <c:showLegendKey val="0"/>
          <c:showVal val="0"/>
          <c:showCatName val="0"/>
          <c:showSerName val="0"/>
          <c:showPercent val="0"/>
          <c:showBubbleSize val="0"/>
        </c:dLbls>
        <c:gapWidth val="100"/>
        <c:overlap val="-27"/>
        <c:axId val="38478976"/>
        <c:axId val="38480512"/>
      </c:barChart>
      <c:catAx>
        <c:axId val="384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8480512"/>
        <c:crosses val="autoZero"/>
        <c:auto val="1"/>
        <c:lblAlgn val="ctr"/>
        <c:lblOffset val="100"/>
        <c:noMultiLvlLbl val="0"/>
      </c:catAx>
      <c:valAx>
        <c:axId val="3848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crossAx val="3847897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tr-TR" sz="1400" dirty="0">
                <a:solidFill>
                  <a:schemeClr val="tx1"/>
                </a:solidFill>
              </a:rPr>
              <a:t>İthalat </a:t>
            </a:r>
            <a:r>
              <a:rPr lang="tr-TR" sz="1400" b="1" i="0" u="none" strike="noStrike" baseline="0" dirty="0" smtClean="0">
                <a:solidFill>
                  <a:schemeClr val="tx1"/>
                </a:solidFill>
                <a:effectLst/>
              </a:rPr>
              <a:t>(</a:t>
            </a:r>
            <a:r>
              <a:rPr lang="tr-TR" sz="1400" b="1" i="0" u="none" strike="noStrike" baseline="0" dirty="0" smtClean="0">
                <a:effectLst/>
              </a:rPr>
              <a:t>Milyar $)</a:t>
            </a:r>
            <a:endParaRPr lang="tr-TR" sz="1400"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Sütun3</c:v>
                </c:pt>
              </c:strCache>
            </c:strRef>
          </c:tx>
          <c:spPr>
            <a:solidFill>
              <a:schemeClr val="accent1"/>
            </a:solidFill>
            <a:ln>
              <a:noFill/>
            </a:ln>
            <a:effectLst/>
          </c:spPr>
          <c:invertIfNegative val="0"/>
          <c:dLbls>
            <c:dLbl>
              <c:idx val="0"/>
              <c:layout/>
              <c:tx>
                <c:rich>
                  <a:bodyPr/>
                  <a:lstStyle/>
                  <a:p>
                    <a:r>
                      <a:rPr lang="en-US" dirty="0" smtClean="0"/>
                      <a:t>231,5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D58-476C-BB2C-48F0E6757595}"/>
                </c:ext>
              </c:extLst>
            </c:dLbl>
            <c:dLbl>
              <c:idx val="1"/>
              <c:layout/>
              <c:tx>
                <c:rich>
                  <a:bodyPr/>
                  <a:lstStyle/>
                  <a:p>
                    <a:r>
                      <a:rPr lang="en-US" smtClean="0"/>
                      <a:t>247</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D58-476C-BB2C-48F0E6757595}"/>
                </c:ext>
              </c:extLst>
            </c:dLbl>
            <c:dLbl>
              <c:idx val="2"/>
              <c:layout/>
              <c:tx>
                <c:rich>
                  <a:bodyPr/>
                  <a:lstStyle/>
                  <a:p>
                    <a:r>
                      <a:rPr lang="en-US" smtClean="0"/>
                      <a:t>260</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D58-476C-BB2C-48F0E67575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2020</c:v>
                </c:pt>
                <c:pt idx="1">
                  <c:v>2021</c:v>
                </c:pt>
                <c:pt idx="2">
                  <c:v>2022</c:v>
                </c:pt>
              </c:strCache>
            </c:strRef>
          </c:cat>
          <c:val>
            <c:numRef>
              <c:f>Sayfa1!$B$2:$B$4</c:f>
              <c:numCache>
                <c:formatCode>General</c:formatCode>
                <c:ptCount val="3"/>
                <c:pt idx="0">
                  <c:v>231.49994365154765</c:v>
                </c:pt>
                <c:pt idx="1">
                  <c:v>247.00000004991148</c:v>
                </c:pt>
                <c:pt idx="2">
                  <c:v>260.00028710389893</c:v>
                </c:pt>
              </c:numCache>
            </c:numRef>
          </c:val>
          <c:extLst>
            <c:ext xmlns:c16="http://schemas.microsoft.com/office/drawing/2014/chart" uri="{C3380CC4-5D6E-409C-BE32-E72D297353CC}">
              <c16:uniqueId val="{00000000-FFA0-4C99-9524-7EADD719F74A}"/>
            </c:ext>
          </c:extLst>
        </c:ser>
        <c:dLbls>
          <c:showLegendKey val="0"/>
          <c:showVal val="0"/>
          <c:showCatName val="0"/>
          <c:showSerName val="0"/>
          <c:showPercent val="0"/>
          <c:showBubbleSize val="0"/>
        </c:dLbls>
        <c:gapWidth val="100"/>
        <c:overlap val="-27"/>
        <c:axId val="38667392"/>
        <c:axId val="38668928"/>
      </c:barChart>
      <c:catAx>
        <c:axId val="3866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8668928"/>
        <c:crosses val="autoZero"/>
        <c:auto val="1"/>
        <c:lblAlgn val="ctr"/>
        <c:lblOffset val="100"/>
        <c:noMultiLvlLbl val="0"/>
      </c:catAx>
      <c:valAx>
        <c:axId val="3866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crossAx val="386673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tr-TR" sz="1400" b="1" dirty="0">
                <a:solidFill>
                  <a:schemeClr val="tx1"/>
                </a:solidFill>
              </a:rPr>
              <a:t>Seyahat </a:t>
            </a:r>
            <a:r>
              <a:rPr lang="tr-TR" sz="1400" b="1" dirty="0" smtClean="0">
                <a:solidFill>
                  <a:schemeClr val="tx1"/>
                </a:solidFill>
              </a:rPr>
              <a:t>Gelirleri </a:t>
            </a:r>
            <a:r>
              <a:rPr lang="tr-TR" sz="1400" b="1" i="0" u="none" strike="noStrike" baseline="0" dirty="0" smtClean="0">
                <a:effectLst/>
              </a:rPr>
              <a:t>(Milyar $)</a:t>
            </a:r>
            <a:endParaRPr lang="tr-TR" sz="14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2020</c:v>
                </c:pt>
              </c:strCache>
            </c:strRef>
          </c:tx>
          <c:spPr>
            <a:solidFill>
              <a:schemeClr val="accent1"/>
            </a:solidFill>
            <a:ln>
              <a:noFill/>
            </a:ln>
            <a:effectLst/>
          </c:spPr>
          <c:invertIfNegative val="0"/>
          <c:dLbls>
            <c:dLbl>
              <c:idx val="0"/>
              <c:layout/>
              <c:tx>
                <c:rich>
                  <a:bodyPr/>
                  <a:lstStyle/>
                  <a:p>
                    <a:r>
                      <a:rPr lang="en-US" smtClean="0"/>
                      <a:t>34,3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BB7-49A3-ADAD-FB76F419C052}"/>
                </c:ext>
              </c:extLst>
            </c:dLbl>
            <c:dLbl>
              <c:idx val="1"/>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B7-49A3-ADAD-FB76F419C052}"/>
                </c:ext>
              </c:extLst>
            </c:dLbl>
            <c:dLbl>
              <c:idx val="2"/>
              <c:layout/>
              <c:tx>
                <c:rich>
                  <a:bodyPr/>
                  <a:lstStyle/>
                  <a:p>
                    <a:r>
                      <a:rPr lang="en-US" smtClean="0"/>
                      <a:t>46,5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BB7-49A3-ADAD-FB76F419C0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2020</c:v>
                </c:pt>
                <c:pt idx="1">
                  <c:v>2021</c:v>
                </c:pt>
                <c:pt idx="2">
                  <c:v>2022</c:v>
                </c:pt>
              </c:strCache>
            </c:strRef>
          </c:cat>
          <c:val>
            <c:numRef>
              <c:f>Sayfa1!$B$2:$B$4</c:f>
              <c:numCache>
                <c:formatCode>#,##0.0</c:formatCode>
                <c:ptCount val="3"/>
                <c:pt idx="0">
                  <c:v>34.299999999999997</c:v>
                </c:pt>
                <c:pt idx="1">
                  <c:v>40.1</c:v>
                </c:pt>
                <c:pt idx="2">
                  <c:v>46.5</c:v>
                </c:pt>
              </c:numCache>
            </c:numRef>
          </c:val>
          <c:extLst>
            <c:ext xmlns:c16="http://schemas.microsoft.com/office/drawing/2014/chart" uri="{C3380CC4-5D6E-409C-BE32-E72D297353CC}">
              <c16:uniqueId val="{00000000-1F7A-4430-A9E4-DF59885E61D3}"/>
            </c:ext>
          </c:extLst>
        </c:ser>
        <c:dLbls>
          <c:showLegendKey val="0"/>
          <c:showVal val="0"/>
          <c:showCatName val="0"/>
          <c:showSerName val="0"/>
          <c:showPercent val="0"/>
          <c:showBubbleSize val="0"/>
        </c:dLbls>
        <c:gapWidth val="100"/>
        <c:overlap val="-27"/>
        <c:axId val="39928192"/>
        <c:axId val="39929728"/>
      </c:barChart>
      <c:catAx>
        <c:axId val="399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9929728"/>
        <c:crosses val="autoZero"/>
        <c:auto val="1"/>
        <c:lblAlgn val="ctr"/>
        <c:lblOffset val="100"/>
        <c:noMultiLvlLbl val="0"/>
      </c:catAx>
      <c:valAx>
        <c:axId val="39929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crossAx val="399281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r>
              <a:rPr lang="tr-TR" sz="1800" dirty="0" smtClean="0">
                <a:solidFill>
                  <a:schemeClr val="tx1"/>
                </a:solidFill>
              </a:rPr>
              <a:t>TÜFE</a:t>
            </a:r>
            <a:r>
              <a:rPr lang="tr-TR" sz="1800" baseline="0" dirty="0" smtClean="0">
                <a:solidFill>
                  <a:schemeClr val="tx1"/>
                </a:solidFill>
              </a:rPr>
              <a:t> Yıl sonu % Değişme</a:t>
            </a:r>
            <a:endParaRPr lang="tr-TR" sz="1800"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2020</c:v>
                </c:pt>
                <c:pt idx="1">
                  <c:v>2021</c:v>
                </c:pt>
                <c:pt idx="2">
                  <c:v>2022</c:v>
                </c:pt>
              </c:strCache>
            </c:strRef>
          </c:cat>
          <c:val>
            <c:numRef>
              <c:f>Sayfa1!$B$2:$B$4</c:f>
              <c:numCache>
                <c:formatCode>#,##0.0</c:formatCode>
                <c:ptCount val="3"/>
                <c:pt idx="0">
                  <c:v>8.5000000000000142</c:v>
                </c:pt>
                <c:pt idx="1">
                  <c:v>6</c:v>
                </c:pt>
                <c:pt idx="2">
                  <c:v>4.8999999999999915</c:v>
                </c:pt>
              </c:numCache>
            </c:numRef>
          </c:val>
          <c:extLst>
            <c:ext xmlns:c16="http://schemas.microsoft.com/office/drawing/2014/chart" uri="{C3380CC4-5D6E-409C-BE32-E72D297353CC}">
              <c16:uniqueId val="{00000000-B5F6-4DE4-98B7-A040D48251B6}"/>
            </c:ext>
          </c:extLst>
        </c:ser>
        <c:dLbls>
          <c:showLegendKey val="0"/>
          <c:showVal val="0"/>
          <c:showCatName val="0"/>
          <c:showSerName val="0"/>
          <c:showPercent val="0"/>
          <c:showBubbleSize val="0"/>
        </c:dLbls>
        <c:gapWidth val="100"/>
        <c:overlap val="-27"/>
        <c:axId val="39808384"/>
        <c:axId val="39810176"/>
      </c:barChart>
      <c:catAx>
        <c:axId val="3980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tr-TR"/>
          </a:p>
        </c:txPr>
        <c:crossAx val="39810176"/>
        <c:crosses val="autoZero"/>
        <c:auto val="1"/>
        <c:lblAlgn val="ctr"/>
        <c:lblOffset val="100"/>
        <c:noMultiLvlLbl val="0"/>
      </c:catAx>
      <c:valAx>
        <c:axId val="39810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980838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tr-TR" sz="1600" b="1" dirty="0">
                <a:solidFill>
                  <a:schemeClr val="tx1"/>
                </a:solidFill>
              </a:rPr>
              <a:t>Kamu Kesimi Borçlanma Gereği</a:t>
            </a:r>
          </a:p>
        </c:rich>
      </c:tx>
      <c:layout/>
      <c:overlay val="0"/>
      <c:spPr>
        <a:noFill/>
        <a:ln>
          <a:noFill/>
        </a:ln>
        <a:effectLst/>
      </c:spPr>
    </c:title>
    <c:autoTitleDeleted val="0"/>
    <c:plotArea>
      <c:layout/>
      <c:barChart>
        <c:barDir val="col"/>
        <c:grouping val="stacked"/>
        <c:varyColors val="0"/>
        <c:ser>
          <c:idx val="0"/>
          <c:order val="0"/>
          <c:tx>
            <c:strRef>
              <c:f>'Kamu ve AB Tanımlı'!$B$4</c:f>
              <c:strCache>
                <c:ptCount val="1"/>
                <c:pt idx="0">
                  <c:v>Kamu Kesimi Borçlanma Gereği</c:v>
                </c:pt>
              </c:strCache>
            </c:strRef>
          </c:tx>
          <c:spPr>
            <a:ln w="28575" cap="rnd">
              <a:solidFill>
                <a:schemeClr val="accent1"/>
              </a:solidFill>
              <a:round/>
            </a:ln>
            <a:effectLst/>
          </c:spPr>
          <c:invertIfNegative val="0"/>
          <c:dLbls>
            <c:spPr>
              <a:noFill/>
              <a:ln>
                <a:noFill/>
              </a:ln>
              <a:effectLst/>
            </c:spPr>
            <c:txPr>
              <a:bodyPr wrap="square" lIns="38100" tIns="19050" rIns="38100" bIns="19050" anchor="ctr">
                <a:spAutoFit/>
              </a:bodyPr>
              <a:lstStyle/>
              <a:p>
                <a:pPr>
                  <a:defRPr sz="1400" b="1">
                    <a:solidFill>
                      <a:schemeClr val="tx1"/>
                    </a:solidFil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'Kamu ve AB Tanımlı'!$H$3:$J$3</c:f>
              <c:strCache>
                <c:ptCount val="3"/>
                <c:pt idx="0">
                  <c:v>2020 OVP</c:v>
                </c:pt>
                <c:pt idx="1">
                  <c:v>2021 OVP</c:v>
                </c:pt>
                <c:pt idx="2">
                  <c:v>2022 OVP</c:v>
                </c:pt>
              </c:strCache>
            </c:strRef>
          </c:cat>
          <c:val>
            <c:numRef>
              <c:f>'Kamu ve AB Tanımlı'!$H$4:$J$4</c:f>
              <c:numCache>
                <c:formatCode>0.0</c:formatCode>
                <c:ptCount val="3"/>
                <c:pt idx="0">
                  <c:v>3.031697284148696</c:v>
                </c:pt>
                <c:pt idx="1">
                  <c:v>2.7698425131970823</c:v>
                </c:pt>
                <c:pt idx="2">
                  <c:v>2.6266261385795371</c:v>
                </c:pt>
              </c:numCache>
            </c:numRef>
          </c:val>
          <c:extLst>
            <c:ext xmlns:c16="http://schemas.microsoft.com/office/drawing/2014/chart" uri="{C3380CC4-5D6E-409C-BE32-E72D297353CC}">
              <c16:uniqueId val="{00000000-5777-4283-AF27-7B19F04AFE22}"/>
            </c:ext>
          </c:extLst>
        </c:ser>
        <c:dLbls>
          <c:showLegendKey val="0"/>
          <c:showVal val="0"/>
          <c:showCatName val="0"/>
          <c:showSerName val="0"/>
          <c:showPercent val="0"/>
          <c:showBubbleSize val="0"/>
        </c:dLbls>
        <c:gapWidth val="150"/>
        <c:overlap val="100"/>
        <c:axId val="95910144"/>
        <c:axId val="95920128"/>
      </c:barChart>
      <c:catAx>
        <c:axId val="959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95920128"/>
        <c:crosses val="autoZero"/>
        <c:auto val="1"/>
        <c:lblAlgn val="ctr"/>
        <c:lblOffset val="100"/>
        <c:noMultiLvlLbl val="0"/>
      </c:catAx>
      <c:valAx>
        <c:axId val="959201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crossAx val="95910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tr-TR" sz="1600" b="1" dirty="0">
                <a:solidFill>
                  <a:schemeClr val="tx1"/>
                </a:solidFill>
                <a:latin typeface="+mn-lt"/>
              </a:rPr>
              <a:t>Genel Devlet Dengesi</a:t>
            </a:r>
          </a:p>
        </c:rich>
      </c:tx>
      <c:layout/>
      <c:overlay val="0"/>
      <c:spPr>
        <a:noFill/>
        <a:ln>
          <a:noFill/>
        </a:ln>
        <a:effectLst/>
      </c:spPr>
    </c:title>
    <c:autoTitleDeleted val="0"/>
    <c:plotArea>
      <c:layout/>
      <c:barChart>
        <c:barDir val="col"/>
        <c:grouping val="clustered"/>
        <c:varyColors val="0"/>
        <c:ser>
          <c:idx val="0"/>
          <c:order val="0"/>
          <c:tx>
            <c:strRef>
              <c:f>'Kamu ve AB Tanımlı'!$B$5</c:f>
              <c:strCache>
                <c:ptCount val="1"/>
                <c:pt idx="0">
                  <c:v>Genel Devlet Dengesi</c:v>
                </c:pt>
              </c:strCache>
            </c:strRef>
          </c:tx>
          <c:invertIfNegative val="0"/>
          <c:dPt>
            <c:idx val="0"/>
            <c:invertIfNegative val="0"/>
            <c:bubble3D val="0"/>
            <c:extLst>
              <c:ext xmlns:c16="http://schemas.microsoft.com/office/drawing/2014/chart" uri="{C3380CC4-5D6E-409C-BE32-E72D297353CC}">
                <c16:uniqueId val="{00000000-B904-41CB-BAAA-1878F4492BAA}"/>
              </c:ext>
            </c:extLst>
          </c:dPt>
          <c:dPt>
            <c:idx val="1"/>
            <c:invertIfNegative val="0"/>
            <c:bubble3D val="0"/>
            <c:extLst>
              <c:ext xmlns:c16="http://schemas.microsoft.com/office/drawing/2014/chart" uri="{C3380CC4-5D6E-409C-BE32-E72D297353CC}">
                <c16:uniqueId val="{00000001-B904-41CB-BAAA-1878F4492BAA}"/>
              </c:ext>
            </c:extLst>
          </c:dPt>
          <c:dPt>
            <c:idx val="2"/>
            <c:invertIfNegative val="0"/>
            <c:bubble3D val="0"/>
            <c:extLst>
              <c:ext xmlns:c16="http://schemas.microsoft.com/office/drawing/2014/chart" uri="{C3380CC4-5D6E-409C-BE32-E72D297353CC}">
                <c16:uniqueId val="{00000002-B904-41CB-BAAA-1878F4492BAA}"/>
              </c:ext>
            </c:extLst>
          </c:dPt>
          <c:dPt>
            <c:idx val="3"/>
            <c:invertIfNegative val="0"/>
            <c:bubble3D val="0"/>
            <c:extLst>
              <c:ext xmlns:c16="http://schemas.microsoft.com/office/drawing/2014/chart" uri="{C3380CC4-5D6E-409C-BE32-E72D297353CC}">
                <c16:uniqueId val="{00000003-B904-41CB-BAAA-1878F4492BAA}"/>
              </c:ext>
            </c:extLst>
          </c:dPt>
          <c:dPt>
            <c:idx val="4"/>
            <c:invertIfNegative val="0"/>
            <c:bubble3D val="0"/>
            <c:extLst>
              <c:ext xmlns:c16="http://schemas.microsoft.com/office/drawing/2014/chart" uri="{C3380CC4-5D6E-409C-BE32-E72D297353CC}">
                <c16:uniqueId val="{00000004-B904-41CB-BAAA-1878F4492BAA}"/>
              </c:ext>
            </c:extLst>
          </c:dPt>
          <c:dLbls>
            <c:spPr>
              <a:noFill/>
              <a:ln>
                <a:noFill/>
              </a:ln>
              <a:effectLst/>
            </c:spPr>
            <c:txPr>
              <a:bodyPr wrap="square" lIns="38100" tIns="19050" rIns="38100" bIns="19050" anchor="ctr">
                <a:spAutoFit/>
              </a:bodyPr>
              <a:lstStyle/>
              <a:p>
                <a:pPr>
                  <a:defRPr sz="1400" b="1">
                    <a:solidFill>
                      <a:schemeClr val="tx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'Kamu ve AB Tanımlı'!$H$3:$J$3</c:f>
              <c:strCache>
                <c:ptCount val="3"/>
                <c:pt idx="0">
                  <c:v>2020 OVP</c:v>
                </c:pt>
                <c:pt idx="1">
                  <c:v>2021 OVP</c:v>
                </c:pt>
                <c:pt idx="2">
                  <c:v>2022 OVP</c:v>
                </c:pt>
              </c:strCache>
            </c:strRef>
          </c:cat>
          <c:val>
            <c:numRef>
              <c:f>'Kamu ve AB Tanımlı'!$H$5:$J$5</c:f>
              <c:numCache>
                <c:formatCode>0.0</c:formatCode>
                <c:ptCount val="3"/>
                <c:pt idx="0">
                  <c:v>-2.8899159239203041</c:v>
                </c:pt>
                <c:pt idx="1">
                  <c:v>-2.8000059158945807</c:v>
                </c:pt>
                <c:pt idx="2">
                  <c:v>-2.6357360726297481</c:v>
                </c:pt>
              </c:numCache>
            </c:numRef>
          </c:val>
          <c:extLst>
            <c:ext xmlns:c16="http://schemas.microsoft.com/office/drawing/2014/chart" uri="{C3380CC4-5D6E-409C-BE32-E72D297353CC}">
              <c16:uniqueId val="{00000005-B904-41CB-BAAA-1878F4492BAA}"/>
            </c:ext>
          </c:extLst>
        </c:ser>
        <c:dLbls>
          <c:showLegendKey val="0"/>
          <c:showVal val="0"/>
          <c:showCatName val="0"/>
          <c:showSerName val="0"/>
          <c:showPercent val="0"/>
          <c:showBubbleSize val="0"/>
        </c:dLbls>
        <c:gapWidth val="199"/>
        <c:axId val="95939200"/>
        <c:axId val="96211328"/>
      </c:barChart>
      <c:catAx>
        <c:axId val="959392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solidFill>
                <a:latin typeface="+mn-lt"/>
                <a:ea typeface="+mn-ea"/>
                <a:cs typeface="+mn-cs"/>
              </a:defRPr>
            </a:pPr>
            <a:endParaRPr lang="tr-TR"/>
          </a:p>
        </c:txPr>
        <c:crossAx val="96211328"/>
        <c:crosses val="autoZero"/>
        <c:auto val="1"/>
        <c:lblAlgn val="ctr"/>
        <c:lblOffset val="100"/>
        <c:noMultiLvlLbl val="0"/>
      </c:catAx>
      <c:valAx>
        <c:axId val="962113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crossAx val="95939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tr-TR" sz="1600" b="1" dirty="0">
                <a:solidFill>
                  <a:schemeClr val="tx1"/>
                </a:solidFill>
                <a:latin typeface="+mn-lt"/>
              </a:rPr>
              <a:t>Merkezi Yönetim Bütçe Dengesi</a:t>
            </a:r>
          </a:p>
        </c:rich>
      </c:tx>
      <c:layout>
        <c:manualLayout>
          <c:xMode val="edge"/>
          <c:yMode val="edge"/>
          <c:x val="0.21114395158559396"/>
          <c:y val="4.4753450772966094E-2"/>
        </c:manualLayout>
      </c:layout>
      <c:overlay val="0"/>
      <c:spPr>
        <a:noFill/>
        <a:ln>
          <a:noFill/>
        </a:ln>
        <a:effectLst/>
      </c:spPr>
    </c:title>
    <c:autoTitleDeleted val="0"/>
    <c:plotArea>
      <c:layout/>
      <c:barChart>
        <c:barDir val="col"/>
        <c:grouping val="clustered"/>
        <c:varyColors val="0"/>
        <c:ser>
          <c:idx val="0"/>
          <c:order val="0"/>
          <c:tx>
            <c:strRef>
              <c:f>'Kamu ve AB Tanımlı'!$B$6</c:f>
              <c:strCache>
                <c:ptCount val="1"/>
                <c:pt idx="0">
                  <c:v>Merkezi Yönetim Bütçe Dengesi</c:v>
                </c:pt>
              </c:strCache>
            </c:strRef>
          </c:tx>
          <c:invertIfNegative val="0"/>
          <c:dPt>
            <c:idx val="3"/>
            <c:invertIfNegative val="0"/>
            <c:bubble3D val="0"/>
            <c:extLst>
              <c:ext xmlns:c16="http://schemas.microsoft.com/office/drawing/2014/chart" uri="{C3380CC4-5D6E-409C-BE32-E72D297353CC}">
                <c16:uniqueId val="{00000000-2542-464A-8CF5-38A99B259219}"/>
              </c:ext>
            </c:extLst>
          </c:dPt>
          <c:dPt>
            <c:idx val="4"/>
            <c:invertIfNegative val="0"/>
            <c:bubble3D val="0"/>
            <c:extLst>
              <c:ext xmlns:c16="http://schemas.microsoft.com/office/drawing/2014/chart" uri="{C3380CC4-5D6E-409C-BE32-E72D297353CC}">
                <c16:uniqueId val="{00000001-2542-464A-8CF5-38A99B259219}"/>
              </c:ext>
            </c:extLst>
          </c:dPt>
          <c:dLbls>
            <c:spPr>
              <a:noFill/>
              <a:ln>
                <a:noFill/>
              </a:ln>
              <a:effectLst/>
            </c:spPr>
            <c:txPr>
              <a:bodyPr wrap="square" lIns="38100" tIns="19050" rIns="38100" bIns="19050" anchor="ctr">
                <a:spAutoFit/>
              </a:bodyPr>
              <a:lstStyle/>
              <a:p>
                <a:pPr>
                  <a:defRPr sz="1400" b="1">
                    <a:solidFill>
                      <a:schemeClr val="tx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'Kamu ve AB Tanımlı'!$H$3:$J$3</c:f>
              <c:strCache>
                <c:ptCount val="3"/>
                <c:pt idx="0">
                  <c:v>2020 OVP</c:v>
                </c:pt>
                <c:pt idx="1">
                  <c:v>2021 OVP</c:v>
                </c:pt>
                <c:pt idx="2">
                  <c:v>2022 OVP</c:v>
                </c:pt>
              </c:strCache>
            </c:strRef>
          </c:cat>
          <c:val>
            <c:numRef>
              <c:f>'Kamu ve AB Tanımlı'!$H$6:$J$6</c:f>
              <c:numCache>
                <c:formatCode>0.0</c:formatCode>
                <c:ptCount val="3"/>
                <c:pt idx="0">
                  <c:v>-2.8501740394558417</c:v>
                </c:pt>
                <c:pt idx="1">
                  <c:v>-2.8739268800212439</c:v>
                </c:pt>
                <c:pt idx="2">
                  <c:v>-2.6383497050952882</c:v>
                </c:pt>
              </c:numCache>
            </c:numRef>
          </c:val>
          <c:extLst>
            <c:ext xmlns:c16="http://schemas.microsoft.com/office/drawing/2014/chart" uri="{C3380CC4-5D6E-409C-BE32-E72D297353CC}">
              <c16:uniqueId val="{00000002-2542-464A-8CF5-38A99B259219}"/>
            </c:ext>
          </c:extLst>
        </c:ser>
        <c:dLbls>
          <c:showLegendKey val="0"/>
          <c:showVal val="0"/>
          <c:showCatName val="0"/>
          <c:showSerName val="0"/>
          <c:showPercent val="0"/>
          <c:showBubbleSize val="0"/>
        </c:dLbls>
        <c:gapWidth val="150"/>
        <c:axId val="96245632"/>
        <c:axId val="96247168"/>
      </c:barChart>
      <c:catAx>
        <c:axId val="96245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solidFill>
                <a:latin typeface="+mn-lt"/>
                <a:ea typeface="+mn-ea"/>
                <a:cs typeface="+mn-cs"/>
              </a:defRPr>
            </a:pPr>
            <a:endParaRPr lang="tr-TR"/>
          </a:p>
        </c:txPr>
        <c:crossAx val="96247168"/>
        <c:crosses val="autoZero"/>
        <c:auto val="1"/>
        <c:lblAlgn val="ctr"/>
        <c:lblOffset val="100"/>
        <c:noMultiLvlLbl val="0"/>
      </c:catAx>
      <c:valAx>
        <c:axId val="96247168"/>
        <c:scaling>
          <c:orientation val="minMax"/>
        </c:scaling>
        <c:delete val="0"/>
        <c:axPos val="l"/>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crossAx val="962456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accent1">
                    <a:lumMod val="75000"/>
                  </a:schemeClr>
                </a:solidFill>
                <a:latin typeface="+mn-lt"/>
                <a:ea typeface="+mj-ea"/>
                <a:cs typeface="+mj-cs"/>
              </a:defRPr>
            </a:pPr>
            <a:r>
              <a:rPr lang="en-US" sz="1600" b="1" dirty="0">
                <a:solidFill>
                  <a:schemeClr val="tx1"/>
                </a:solidFill>
                <a:latin typeface="+mn-lt"/>
              </a:rPr>
              <a:t>AB </a:t>
            </a:r>
            <a:r>
              <a:rPr lang="en-US" sz="1600" b="1" dirty="0" err="1">
                <a:solidFill>
                  <a:schemeClr val="tx1"/>
                </a:solidFill>
                <a:latin typeface="+mn-lt"/>
              </a:rPr>
              <a:t>Tanımlı</a:t>
            </a:r>
            <a:r>
              <a:rPr lang="en-US" sz="1600" b="1" dirty="0">
                <a:solidFill>
                  <a:schemeClr val="tx1"/>
                </a:solidFill>
                <a:latin typeface="+mn-lt"/>
              </a:rPr>
              <a:t> Genel </a:t>
            </a:r>
            <a:r>
              <a:rPr lang="en-US" sz="1600" b="1" dirty="0" err="1">
                <a:solidFill>
                  <a:schemeClr val="tx1"/>
                </a:solidFill>
                <a:latin typeface="+mn-lt"/>
              </a:rPr>
              <a:t>Yönetim</a:t>
            </a:r>
            <a:r>
              <a:rPr lang="en-US" sz="1600" b="1" dirty="0">
                <a:solidFill>
                  <a:schemeClr val="tx1"/>
                </a:solidFill>
                <a:latin typeface="+mn-lt"/>
              </a:rPr>
              <a:t> </a:t>
            </a:r>
            <a:r>
              <a:rPr lang="en-US" sz="1600" b="1" dirty="0" err="1">
                <a:solidFill>
                  <a:schemeClr val="tx1"/>
                </a:solidFill>
                <a:latin typeface="+mn-lt"/>
              </a:rPr>
              <a:t>Borç</a:t>
            </a:r>
            <a:r>
              <a:rPr lang="en-US" sz="1600" b="1" dirty="0">
                <a:solidFill>
                  <a:schemeClr val="tx1"/>
                </a:solidFill>
                <a:latin typeface="+mn-lt"/>
              </a:rPr>
              <a:t> </a:t>
            </a:r>
            <a:r>
              <a:rPr lang="en-US" sz="1600" b="1" dirty="0" err="1">
                <a:solidFill>
                  <a:schemeClr val="tx1"/>
                </a:solidFill>
                <a:latin typeface="+mn-lt"/>
              </a:rPr>
              <a:t>Stoku</a:t>
            </a:r>
            <a:endParaRPr lang="en-US" sz="1600" b="1" dirty="0">
              <a:solidFill>
                <a:schemeClr val="tx1"/>
              </a:solidFill>
              <a:latin typeface="+mn-lt"/>
            </a:endParaRPr>
          </a:p>
        </c:rich>
      </c:tx>
      <c:layout/>
      <c:overlay val="0"/>
      <c:spPr>
        <a:noFill/>
        <a:ln>
          <a:noFill/>
        </a:ln>
        <a:effectLst/>
      </c:spPr>
    </c:title>
    <c:autoTitleDeleted val="0"/>
    <c:plotArea>
      <c:layout/>
      <c:barChart>
        <c:barDir val="col"/>
        <c:grouping val="clustered"/>
        <c:varyColors val="0"/>
        <c:ser>
          <c:idx val="0"/>
          <c:order val="0"/>
          <c:tx>
            <c:strRef>
              <c:f>'Kamu ve AB Tanımlı'!$B$9</c:f>
              <c:strCache>
                <c:ptCount val="1"/>
                <c:pt idx="0">
                  <c:v>AB Tanımlı Genel Yönetim Borç Stoku</c:v>
                </c:pt>
              </c:strCache>
            </c:strRef>
          </c:tx>
          <c:invertIfNegative val="0"/>
          <c:dPt>
            <c:idx val="2"/>
            <c:invertIfNegative val="0"/>
            <c:bubble3D val="0"/>
            <c:extLst>
              <c:ext xmlns:c16="http://schemas.microsoft.com/office/drawing/2014/chart" uri="{C3380CC4-5D6E-409C-BE32-E72D297353CC}">
                <c16:uniqueId val="{00000000-CB90-4C56-BCDE-5A83E20ECAE8}"/>
              </c:ext>
            </c:extLst>
          </c:dPt>
          <c:dPt>
            <c:idx val="3"/>
            <c:invertIfNegative val="0"/>
            <c:bubble3D val="0"/>
            <c:extLst>
              <c:ext xmlns:c16="http://schemas.microsoft.com/office/drawing/2014/chart" uri="{C3380CC4-5D6E-409C-BE32-E72D297353CC}">
                <c16:uniqueId val="{00000001-CB90-4C56-BCDE-5A83E20ECAE8}"/>
              </c:ext>
            </c:extLst>
          </c:dPt>
          <c:dPt>
            <c:idx val="4"/>
            <c:invertIfNegative val="0"/>
            <c:bubble3D val="0"/>
            <c:extLst>
              <c:ext xmlns:c16="http://schemas.microsoft.com/office/drawing/2014/chart" uri="{C3380CC4-5D6E-409C-BE32-E72D297353CC}">
                <c16:uniqueId val="{00000002-CB90-4C56-BCDE-5A83E20ECAE8}"/>
              </c:ext>
            </c:extLst>
          </c:dPt>
          <c:dLbls>
            <c:spPr>
              <a:noFill/>
              <a:ln>
                <a:noFill/>
              </a:ln>
              <a:effectLst/>
            </c:spPr>
            <c:txPr>
              <a:bodyPr wrap="square" lIns="38100" tIns="19050" rIns="38100" bIns="19050" anchor="ctr">
                <a:spAutoFit/>
              </a:bodyPr>
              <a:lstStyle/>
              <a:p>
                <a:pPr>
                  <a:defRPr sz="1400" b="1">
                    <a:solidFill>
                      <a:schemeClr val="tx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'Kamu ve AB Tanımlı'!$H$3:$J$3</c:f>
              <c:strCache>
                <c:ptCount val="3"/>
                <c:pt idx="0">
                  <c:v>2020 OVP</c:v>
                </c:pt>
                <c:pt idx="1">
                  <c:v>2021 OVP</c:v>
                </c:pt>
                <c:pt idx="2">
                  <c:v>2022 OVP</c:v>
                </c:pt>
              </c:strCache>
            </c:strRef>
          </c:cat>
          <c:val>
            <c:numRef>
              <c:f>'Kamu ve AB Tanımlı'!$H$9:$J$9</c:f>
              <c:numCache>
                <c:formatCode>#,##0.0</c:formatCode>
                <c:ptCount val="3"/>
                <c:pt idx="0">
                  <c:v>33.200000000000003</c:v>
                </c:pt>
                <c:pt idx="1">
                  <c:v>32.5</c:v>
                </c:pt>
                <c:pt idx="2">
                  <c:v>32.299999999999997</c:v>
                </c:pt>
              </c:numCache>
            </c:numRef>
          </c:val>
          <c:extLst>
            <c:ext xmlns:c16="http://schemas.microsoft.com/office/drawing/2014/chart" uri="{C3380CC4-5D6E-409C-BE32-E72D297353CC}">
              <c16:uniqueId val="{00000003-CB90-4C56-BCDE-5A83E20ECAE8}"/>
            </c:ext>
          </c:extLst>
        </c:ser>
        <c:dLbls>
          <c:showLegendKey val="0"/>
          <c:showVal val="0"/>
          <c:showCatName val="0"/>
          <c:showSerName val="0"/>
          <c:showPercent val="0"/>
          <c:showBubbleSize val="0"/>
        </c:dLbls>
        <c:gapWidth val="199"/>
        <c:axId val="96286208"/>
        <c:axId val="96287744"/>
      </c:barChart>
      <c:catAx>
        <c:axId val="9628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solidFill>
                <a:latin typeface="+mn-lt"/>
                <a:ea typeface="+mn-ea"/>
                <a:cs typeface="+mn-cs"/>
              </a:defRPr>
            </a:pPr>
            <a:endParaRPr lang="tr-TR"/>
          </a:p>
        </c:txPr>
        <c:crossAx val="96287744"/>
        <c:crosses val="autoZero"/>
        <c:auto val="1"/>
        <c:lblAlgn val="ctr"/>
        <c:lblOffset val="100"/>
        <c:noMultiLvlLbl val="0"/>
      </c:catAx>
      <c:valAx>
        <c:axId val="962877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crossAx val="962862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5.5886643540186846E-2"/>
          <c:y val="0.15678454563428673"/>
          <c:w val="0.92546533781179452"/>
          <c:h val="0.73693872424756723"/>
        </c:manualLayout>
      </c:layout>
      <c:barChart>
        <c:barDir val="col"/>
        <c:grouping val="clustered"/>
        <c:varyColors val="0"/>
        <c:ser>
          <c:idx val="0"/>
          <c:order val="0"/>
          <c:tx>
            <c:strRef>
              <c:f>Sayfa1!$A$24</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Sayfa1!$B$23:$N$23</c:f>
              <c:numCache>
                <c:formatCode>General</c:formatCode>
                <c:ptCount val="13"/>
                <c:pt idx="0">
                  <c:v>2010</c:v>
                </c:pt>
                <c:pt idx="1">
                  <c:v>2011</c:v>
                </c:pt>
                <c:pt idx="2">
                  <c:v>2012</c:v>
                </c:pt>
                <c:pt idx="3" formatCode="@">
                  <c:v>2013</c:v>
                </c:pt>
                <c:pt idx="4">
                  <c:v>2014</c:v>
                </c:pt>
                <c:pt idx="5">
                  <c:v>2015</c:v>
                </c:pt>
                <c:pt idx="6">
                  <c:v>2016</c:v>
                </c:pt>
                <c:pt idx="7">
                  <c:v>2017</c:v>
                </c:pt>
                <c:pt idx="8">
                  <c:v>2018</c:v>
                </c:pt>
                <c:pt idx="9">
                  <c:v>2019</c:v>
                </c:pt>
                <c:pt idx="10">
                  <c:v>2020</c:v>
                </c:pt>
                <c:pt idx="11">
                  <c:v>2021</c:v>
                </c:pt>
                <c:pt idx="12">
                  <c:v>2022</c:v>
                </c:pt>
              </c:numCache>
            </c:numRef>
          </c:cat>
          <c:val>
            <c:numRef>
              <c:f>Sayfa1!$B$24:$N$24</c:f>
              <c:numCache>
                <c:formatCode>#,##0.0</c:formatCode>
                <c:ptCount val="13"/>
                <c:pt idx="0">
                  <c:v>3.4552418980495117</c:v>
                </c:pt>
                <c:pt idx="1">
                  <c:v>1.2752586015530709</c:v>
                </c:pt>
                <c:pt idx="2">
                  <c:v>1.8737538063222421</c:v>
                </c:pt>
                <c:pt idx="3">
                  <c:v>1.0246140748080845</c:v>
                </c:pt>
                <c:pt idx="4">
                  <c:v>1.1430638327772762</c:v>
                </c:pt>
                <c:pt idx="5">
                  <c:v>1.0025630098414382</c:v>
                </c:pt>
                <c:pt idx="6">
                  <c:v>1.1474661121385665</c:v>
                </c:pt>
                <c:pt idx="7">
                  <c:v>1.535991950892889</c:v>
                </c:pt>
                <c:pt idx="8">
                  <c:v>1.9550317329741169</c:v>
                </c:pt>
                <c:pt idx="9">
                  <c:v>2.9278138054682081</c:v>
                </c:pt>
                <c:pt idx="10">
                  <c:v>2.8501740394558475</c:v>
                </c:pt>
                <c:pt idx="11">
                  <c:v>2.8739268800212479</c:v>
                </c:pt>
                <c:pt idx="12">
                  <c:v>2.638349705095294</c:v>
                </c:pt>
              </c:numCache>
            </c:numRef>
          </c:val>
          <c:extLst>
            <c:ext xmlns:c16="http://schemas.microsoft.com/office/drawing/2014/chart" uri="{C3380CC4-5D6E-409C-BE32-E72D297353CC}">
              <c16:uniqueId val="{00000000-77AC-4CC2-80BA-68EB9C4C5C31}"/>
            </c:ext>
          </c:extLst>
        </c:ser>
        <c:dLbls>
          <c:showLegendKey val="0"/>
          <c:showVal val="0"/>
          <c:showCatName val="0"/>
          <c:showSerName val="0"/>
          <c:showPercent val="0"/>
          <c:showBubbleSize val="0"/>
        </c:dLbls>
        <c:gapWidth val="219"/>
        <c:overlap val="-27"/>
        <c:axId val="96621312"/>
        <c:axId val="96622848"/>
      </c:barChart>
      <c:catAx>
        <c:axId val="966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crossAx val="96622848"/>
        <c:crosses val="autoZero"/>
        <c:auto val="1"/>
        <c:lblAlgn val="ctr"/>
        <c:lblOffset val="100"/>
        <c:noMultiLvlLbl val="0"/>
      </c:catAx>
      <c:valAx>
        <c:axId val="966228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tr-TR"/>
          </a:p>
        </c:txPr>
        <c:crossAx val="9662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'[Grafik 12.xlsx]Sayfa1'!$B$1</c:f>
              <c:strCache>
                <c:ptCount val="1"/>
                <c:pt idx="0">
                  <c:v>2019</c:v>
                </c:pt>
              </c:strCache>
            </c:strRef>
          </c:tx>
          <c:invertIfNegative val="0"/>
          <c:dLbls>
            <c:dLbl>
              <c:idx val="6"/>
              <c:layout>
                <c:manualLayout>
                  <c:x val="-6.2500000000000003E-3"/>
                  <c:y val="1.19402985074626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24A-44D0-9EB8-19602483139A}"/>
                </c:ext>
              </c:extLst>
            </c:dLbl>
            <c:dLbl>
              <c:idx val="8"/>
              <c:layout>
                <c:manualLayout>
                  <c:x val="-9.8224938718981802E-3"/>
                  <c:y val="-2.777500756704879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24A-44D0-9EB8-19602483139A}"/>
                </c:ext>
              </c:extLst>
            </c:dLbl>
            <c:numFmt formatCode="#,##0" sourceLinked="0"/>
            <c:spPr>
              <a:noFill/>
              <a:ln>
                <a:noFill/>
              </a:ln>
              <a:effectLst/>
            </c:spPr>
            <c:txPr>
              <a:bodyPr wrap="square" lIns="38100" tIns="19050" rIns="38100" bIns="19050" anchor="ctr">
                <a:spAutoFit/>
              </a:bodyPr>
              <a:lstStyle/>
              <a:p>
                <a:pPr>
                  <a:defRPr sz="14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 12.xlsx]Sayfa1'!$A$2:$A$14</c:f>
              <c:strCache>
                <c:ptCount val="13"/>
                <c:pt idx="0">
                  <c:v>Bütçe Giderleri</c:v>
                </c:pt>
                <c:pt idx="2">
                  <c:v>Faiz Dışı Giderler</c:v>
                </c:pt>
                <c:pt idx="4">
                  <c:v>Faiz Giderleri</c:v>
                </c:pt>
                <c:pt idx="6">
                  <c:v>Bütçe Gelirleri</c:v>
                </c:pt>
                <c:pt idx="8">
                  <c:v>Vergi Gelirleri</c:v>
                </c:pt>
                <c:pt idx="10">
                  <c:v>Diğer Gelirler</c:v>
                </c:pt>
                <c:pt idx="12">
                  <c:v>Bütçe Dengesi</c:v>
                </c:pt>
              </c:strCache>
            </c:strRef>
          </c:cat>
          <c:val>
            <c:numRef>
              <c:f>'[Grafik 12.xlsx]Sayfa1'!$B$2:$B$14</c:f>
              <c:numCache>
                <c:formatCode>General</c:formatCode>
                <c:ptCount val="13"/>
                <c:pt idx="0">
                  <c:v>961</c:v>
                </c:pt>
                <c:pt idx="2">
                  <c:v>844</c:v>
                </c:pt>
                <c:pt idx="4">
                  <c:v>117</c:v>
                </c:pt>
                <c:pt idx="6">
                  <c:v>880</c:v>
                </c:pt>
                <c:pt idx="8">
                  <c:v>757</c:v>
                </c:pt>
                <c:pt idx="10">
                  <c:v>124</c:v>
                </c:pt>
                <c:pt idx="12">
                  <c:v>-81</c:v>
                </c:pt>
              </c:numCache>
            </c:numRef>
          </c:val>
          <c:extLst>
            <c:ext xmlns:c16="http://schemas.microsoft.com/office/drawing/2014/chart" uri="{C3380CC4-5D6E-409C-BE32-E72D297353CC}">
              <c16:uniqueId val="{00000002-E24A-44D0-9EB8-19602483139A}"/>
            </c:ext>
          </c:extLst>
        </c:ser>
        <c:ser>
          <c:idx val="1"/>
          <c:order val="1"/>
          <c:tx>
            <c:strRef>
              <c:f>'[Grafik 12.xlsx]Sayfa1'!$C$1</c:f>
              <c:strCache>
                <c:ptCount val="1"/>
                <c:pt idx="0">
                  <c:v>2020</c:v>
                </c:pt>
              </c:strCache>
            </c:strRef>
          </c:tx>
          <c:invertIfNegative val="0"/>
          <c:dLbls>
            <c:dLbl>
              <c:idx val="4"/>
              <c:layout>
                <c:manualLayout>
                  <c:x val="2.4615380639550877E-2"/>
                  <c:y val="-1.11420580229252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4A-44D0-9EB8-19602483139A}"/>
                </c:ext>
              </c:extLst>
            </c:dLbl>
            <c:dLbl>
              <c:idx val="6"/>
              <c:layout>
                <c:manualLayout>
                  <c:x val="6.250000000000000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24A-44D0-9EB8-19602483139A}"/>
                </c:ext>
              </c:extLst>
            </c:dLbl>
            <c:dLbl>
              <c:idx val="8"/>
              <c:layout>
                <c:manualLayout>
                  <c:x val="4.9112469359490901E-3"/>
                  <c:y val="-2.7775007567049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24A-44D0-9EB8-19602483139A}"/>
                </c:ext>
              </c:extLst>
            </c:dLbl>
            <c:numFmt formatCode="#,##0" sourceLinked="0"/>
            <c:spPr>
              <a:noFill/>
              <a:ln>
                <a:noFill/>
              </a:ln>
              <a:effectLst/>
            </c:spPr>
            <c:txPr>
              <a:bodyPr wrap="square" lIns="38100" tIns="19050" rIns="38100" bIns="19050" anchor="ctr">
                <a:spAutoFit/>
              </a:bodyPr>
              <a:lstStyle/>
              <a:p>
                <a:pPr>
                  <a:defRPr sz="14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 12.xlsx]Sayfa1'!$A$2:$A$14</c:f>
              <c:strCache>
                <c:ptCount val="13"/>
                <c:pt idx="0">
                  <c:v>Bütçe Giderleri</c:v>
                </c:pt>
                <c:pt idx="2">
                  <c:v>Faiz Dışı Giderler</c:v>
                </c:pt>
                <c:pt idx="4">
                  <c:v>Faiz Giderleri</c:v>
                </c:pt>
                <c:pt idx="6">
                  <c:v>Bütçe Gelirleri</c:v>
                </c:pt>
                <c:pt idx="8">
                  <c:v>Vergi Gelirleri</c:v>
                </c:pt>
                <c:pt idx="10">
                  <c:v>Diğer Gelirler</c:v>
                </c:pt>
                <c:pt idx="12">
                  <c:v>Bütçe Dengesi</c:v>
                </c:pt>
              </c:strCache>
            </c:strRef>
          </c:cat>
          <c:val>
            <c:numRef>
              <c:f>'[Grafik 12.xlsx]Sayfa1'!$C$2:$C$14</c:f>
              <c:numCache>
                <c:formatCode>General</c:formatCode>
                <c:ptCount val="13"/>
                <c:pt idx="0">
                  <c:v>1096</c:v>
                </c:pt>
                <c:pt idx="2">
                  <c:v>957</c:v>
                </c:pt>
                <c:pt idx="4">
                  <c:v>139</c:v>
                </c:pt>
                <c:pt idx="6">
                  <c:v>957</c:v>
                </c:pt>
                <c:pt idx="8">
                  <c:v>785</c:v>
                </c:pt>
                <c:pt idx="10">
                  <c:v>172</c:v>
                </c:pt>
                <c:pt idx="12">
                  <c:v>-139</c:v>
                </c:pt>
              </c:numCache>
            </c:numRef>
          </c:val>
          <c:extLst>
            <c:ext xmlns:c16="http://schemas.microsoft.com/office/drawing/2014/chart" uri="{C3380CC4-5D6E-409C-BE32-E72D297353CC}">
              <c16:uniqueId val="{00000006-E24A-44D0-9EB8-19602483139A}"/>
            </c:ext>
          </c:extLst>
        </c:ser>
        <c:dLbls>
          <c:showLegendKey val="0"/>
          <c:showVal val="0"/>
          <c:showCatName val="0"/>
          <c:showSerName val="0"/>
          <c:showPercent val="0"/>
          <c:showBubbleSize val="0"/>
        </c:dLbls>
        <c:gapWidth val="150"/>
        <c:axId val="95872896"/>
        <c:axId val="95874432"/>
      </c:barChart>
      <c:catAx>
        <c:axId val="95872896"/>
        <c:scaling>
          <c:orientation val="minMax"/>
        </c:scaling>
        <c:delete val="0"/>
        <c:axPos val="b"/>
        <c:numFmt formatCode="General" sourceLinked="0"/>
        <c:majorTickMark val="out"/>
        <c:minorTickMark val="none"/>
        <c:tickLblPos val="low"/>
        <c:txPr>
          <a:bodyPr/>
          <a:lstStyle/>
          <a:p>
            <a:pPr>
              <a:defRPr sz="1100" b="1"/>
            </a:pPr>
            <a:endParaRPr lang="tr-TR"/>
          </a:p>
        </c:txPr>
        <c:crossAx val="95874432"/>
        <c:crosses val="autoZero"/>
        <c:auto val="1"/>
        <c:lblAlgn val="ctr"/>
        <c:lblOffset val="100"/>
        <c:noMultiLvlLbl val="0"/>
      </c:catAx>
      <c:valAx>
        <c:axId val="95874432"/>
        <c:scaling>
          <c:orientation val="minMax"/>
          <c:min val="-200"/>
        </c:scaling>
        <c:delete val="0"/>
        <c:axPos val="l"/>
        <c:title>
          <c:tx>
            <c:rich>
              <a:bodyPr/>
              <a:lstStyle/>
              <a:p>
                <a:pPr>
                  <a:defRPr/>
                </a:pPr>
                <a:r>
                  <a:rPr lang="tr-TR" sz="1200" b="0" dirty="0" smtClean="0"/>
                  <a:t>(Milyar TL)</a:t>
                </a:r>
                <a:endParaRPr lang="tr-TR" sz="1200" b="0" dirty="0"/>
              </a:p>
            </c:rich>
          </c:tx>
          <c:layout/>
          <c:overlay val="0"/>
        </c:title>
        <c:numFmt formatCode="General" sourceLinked="1"/>
        <c:majorTickMark val="out"/>
        <c:minorTickMark val="none"/>
        <c:tickLblPos val="nextTo"/>
        <c:txPr>
          <a:bodyPr/>
          <a:lstStyle/>
          <a:p>
            <a:pPr>
              <a:defRPr sz="1050"/>
            </a:pPr>
            <a:endParaRPr lang="tr-TR"/>
          </a:p>
        </c:txPr>
        <c:crossAx val="95872896"/>
        <c:crosses val="autoZero"/>
        <c:crossBetween val="between"/>
      </c:valAx>
    </c:plotArea>
    <c:legend>
      <c:legendPos val="r"/>
      <c:layout/>
      <c:overlay val="0"/>
      <c:txPr>
        <a:bodyPr/>
        <a:lstStyle/>
        <a:p>
          <a:pPr>
            <a:defRPr sz="1600"/>
          </a:pPr>
          <a:endParaRPr lang="tr-T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600" b="1" i="1" u="none" strike="noStrike" kern="1200" spc="0" baseline="0">
                <a:solidFill>
                  <a:schemeClr val="accent1">
                    <a:lumMod val="75000"/>
                  </a:schemeClr>
                </a:solidFill>
                <a:latin typeface="+mn-lt"/>
                <a:ea typeface="+mn-ea"/>
                <a:cs typeface="+mn-cs"/>
              </a:defRPr>
            </a:pPr>
            <a:r>
              <a:rPr lang="tr-TR" sz="1600" b="1" i="0" u="none" strike="noStrike" kern="1200" spc="0" baseline="0" dirty="0" smtClean="0">
                <a:solidFill>
                  <a:schemeClr val="tx1"/>
                </a:solidFill>
                <a:latin typeface="+mn-lt"/>
                <a:ea typeface="+mn-ea"/>
                <a:cs typeface="+mn-cs"/>
              </a:rPr>
              <a:t>Faizlerde</a:t>
            </a:r>
            <a:r>
              <a:rPr lang="tr-TR" sz="1600" b="1" i="1" u="none" strike="noStrike" kern="1200" spc="0" baseline="0" dirty="0" smtClean="0">
                <a:solidFill>
                  <a:schemeClr val="accent1">
                    <a:lumMod val="75000"/>
                  </a:schemeClr>
                </a:solidFill>
                <a:latin typeface="+mn-lt"/>
                <a:ea typeface="+mn-ea"/>
                <a:cs typeface="+mn-cs"/>
              </a:rPr>
              <a:t> </a:t>
            </a:r>
            <a:r>
              <a:rPr lang="tr-TR" sz="1600" b="1" i="0" u="none" strike="noStrike" kern="1200" spc="0" baseline="0" dirty="0" smtClean="0">
                <a:solidFill>
                  <a:schemeClr val="tx1"/>
                </a:solidFill>
                <a:latin typeface="+mn-lt"/>
                <a:ea typeface="+mn-ea"/>
                <a:cs typeface="+mn-cs"/>
              </a:rPr>
              <a:t>Aşağı Yönlü Seyir </a:t>
            </a:r>
            <a:endParaRPr lang="tr-TR" sz="1600" b="1" i="0" u="none" strike="noStrike" kern="1200" spc="0" baseline="0" dirty="0">
              <a:solidFill>
                <a:schemeClr val="tx1"/>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lang="tr-TR" sz="1600" b="1" i="1" u="none" strike="noStrike" kern="1200" spc="0" baseline="0">
              <a:solidFill>
                <a:schemeClr val="accent1">
                  <a:lumMod val="75000"/>
                </a:schemeClr>
              </a:solidFill>
              <a:latin typeface="+mn-lt"/>
              <a:ea typeface="+mn-ea"/>
              <a:cs typeface="+mn-cs"/>
            </a:defRPr>
          </a:pPr>
          <a:endParaRPr lang="tr-TR"/>
        </a:p>
      </c:txPr>
    </c:title>
    <c:autoTitleDeleted val="0"/>
    <c:plotArea>
      <c:layout>
        <c:manualLayout>
          <c:layoutTarget val="inner"/>
          <c:xMode val="edge"/>
          <c:yMode val="edge"/>
          <c:x val="9.8788839420760957E-2"/>
          <c:y val="0.17821935545552617"/>
          <c:w val="0.85065391147296854"/>
          <c:h val="0.55421604232061017"/>
        </c:manualLayout>
      </c:layout>
      <c:lineChart>
        <c:grouping val="standard"/>
        <c:varyColors val="0"/>
        <c:ser>
          <c:idx val="0"/>
          <c:order val="0"/>
          <c:tx>
            <c:strRef>
              <c:f>Sayfa2!$C$2</c:f>
              <c:strCache>
                <c:ptCount val="1"/>
                <c:pt idx="0">
                  <c:v>Fransa</c:v>
                </c:pt>
              </c:strCache>
            </c:strRef>
          </c:tx>
          <c:spPr>
            <a:ln w="28575" cap="rnd">
              <a:solidFill>
                <a:schemeClr val="accent1"/>
              </a:solidFill>
              <a:round/>
            </a:ln>
            <a:effectLst/>
          </c:spPr>
          <c:marker>
            <c:symbol val="none"/>
          </c:marker>
          <c:cat>
            <c:numRef>
              <c:f>Sayfa2!$A$3:$A$729</c:f>
              <c:numCache>
                <c:formatCode>m/d/yyyy</c:formatCode>
                <c:ptCount val="72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numCache>
            </c:numRef>
          </c:cat>
          <c:val>
            <c:numRef>
              <c:f>Sayfa2!$C$3:$C$729</c:f>
              <c:numCache>
                <c:formatCode>General</c:formatCode>
                <c:ptCount val="727"/>
                <c:pt idx="0">
                  <c:v>0.66600000000000004</c:v>
                </c:pt>
                <c:pt idx="1">
                  <c:v>0.78500000000000003</c:v>
                </c:pt>
                <c:pt idx="2">
                  <c:v>0.81299999999999994</c:v>
                </c:pt>
                <c:pt idx="3">
                  <c:v>0.80500000000000005</c:v>
                </c:pt>
                <c:pt idx="4">
                  <c:v>0.84</c:v>
                </c:pt>
                <c:pt idx="5">
                  <c:v>0.81399999999999995</c:v>
                </c:pt>
                <c:pt idx="6">
                  <c:v>0.80800000000000005</c:v>
                </c:pt>
                <c:pt idx="7">
                  <c:v>0.78100000000000003</c:v>
                </c:pt>
                <c:pt idx="8">
                  <c:v>0.77600000000000002</c:v>
                </c:pt>
                <c:pt idx="9">
                  <c:v>0.81200000000000006</c:v>
                </c:pt>
                <c:pt idx="10">
                  <c:v>0.80400000000000005</c:v>
                </c:pt>
                <c:pt idx="11">
                  <c:v>0.78500000000000003</c:v>
                </c:pt>
                <c:pt idx="12">
                  <c:v>0.82099999999999995</c:v>
                </c:pt>
                <c:pt idx="13">
                  <c:v>0.85599999999999998</c:v>
                </c:pt>
                <c:pt idx="14">
                  <c:v>0.91500000000000004</c:v>
                </c:pt>
                <c:pt idx="15">
                  <c:v>0.86299999999999999</c:v>
                </c:pt>
                <c:pt idx="16">
                  <c:v>0.89400000000000002</c:v>
                </c:pt>
                <c:pt idx="17">
                  <c:v>0.97899999999999998</c:v>
                </c:pt>
                <c:pt idx="18">
                  <c:v>1.0339989999999999</c:v>
                </c:pt>
                <c:pt idx="19">
                  <c:v>1.0369999999999999</c:v>
                </c:pt>
                <c:pt idx="20">
                  <c:v>1.058999</c:v>
                </c:pt>
                <c:pt idx="21">
                  <c:v>1.040999</c:v>
                </c:pt>
                <c:pt idx="22">
                  <c:v>1.0840000000000001</c:v>
                </c:pt>
                <c:pt idx="23">
                  <c:v>1.0509999999999999</c:v>
                </c:pt>
                <c:pt idx="24">
                  <c:v>1.080999</c:v>
                </c:pt>
                <c:pt idx="25">
                  <c:v>1.1469990000000001</c:v>
                </c:pt>
                <c:pt idx="26">
                  <c:v>1.101999</c:v>
                </c:pt>
                <c:pt idx="27">
                  <c:v>1.0099990000000001</c:v>
                </c:pt>
                <c:pt idx="28">
                  <c:v>0.99299999999999999</c:v>
                </c:pt>
                <c:pt idx="29">
                  <c:v>1.0509999999999999</c:v>
                </c:pt>
                <c:pt idx="30">
                  <c:v>1.030999</c:v>
                </c:pt>
                <c:pt idx="31">
                  <c:v>1.052999</c:v>
                </c:pt>
                <c:pt idx="32">
                  <c:v>1.0599989999999999</c:v>
                </c:pt>
                <c:pt idx="33">
                  <c:v>1.018</c:v>
                </c:pt>
                <c:pt idx="34">
                  <c:v>1.040999</c:v>
                </c:pt>
                <c:pt idx="35">
                  <c:v>1.070999</c:v>
                </c:pt>
                <c:pt idx="36">
                  <c:v>1.0919989999999999</c:v>
                </c:pt>
                <c:pt idx="37">
                  <c:v>1.046</c:v>
                </c:pt>
                <c:pt idx="38">
                  <c:v>0.97899999999999998</c:v>
                </c:pt>
                <c:pt idx="39">
                  <c:v>0.92200000000000004</c:v>
                </c:pt>
                <c:pt idx="40">
                  <c:v>0.89200000000000002</c:v>
                </c:pt>
                <c:pt idx="41">
                  <c:v>0.89</c:v>
                </c:pt>
                <c:pt idx="42">
                  <c:v>0.92</c:v>
                </c:pt>
                <c:pt idx="43">
                  <c:v>0.93300000000000005</c:v>
                </c:pt>
                <c:pt idx="44">
                  <c:v>0.95</c:v>
                </c:pt>
                <c:pt idx="45">
                  <c:v>0.97</c:v>
                </c:pt>
                <c:pt idx="46">
                  <c:v>0.96399999999999997</c:v>
                </c:pt>
                <c:pt idx="47">
                  <c:v>1.0329999999999999</c:v>
                </c:pt>
                <c:pt idx="48">
                  <c:v>1.080999</c:v>
                </c:pt>
                <c:pt idx="49">
                  <c:v>1.129</c:v>
                </c:pt>
                <c:pt idx="50">
                  <c:v>1.0949990000000001</c:v>
                </c:pt>
                <c:pt idx="51">
                  <c:v>1.0980000000000001</c:v>
                </c:pt>
                <c:pt idx="52">
                  <c:v>1.042999</c:v>
                </c:pt>
                <c:pt idx="53">
                  <c:v>1.087</c:v>
                </c:pt>
                <c:pt idx="54">
                  <c:v>1.1060000000000001</c:v>
                </c:pt>
                <c:pt idx="55">
                  <c:v>1.117</c:v>
                </c:pt>
                <c:pt idx="56">
                  <c:v>1.101999</c:v>
                </c:pt>
                <c:pt idx="57">
                  <c:v>1.0499989999999999</c:v>
                </c:pt>
                <c:pt idx="58">
                  <c:v>1.0519989999999999</c:v>
                </c:pt>
                <c:pt idx="59">
                  <c:v>0.99299999999999999</c:v>
                </c:pt>
                <c:pt idx="60">
                  <c:v>0.98</c:v>
                </c:pt>
                <c:pt idx="61">
                  <c:v>0.96299999999999997</c:v>
                </c:pt>
                <c:pt idx="62">
                  <c:v>0.92600000000000005</c:v>
                </c:pt>
                <c:pt idx="63">
                  <c:v>0.94199999999999995</c:v>
                </c:pt>
                <c:pt idx="64">
                  <c:v>0.96299999999999997</c:v>
                </c:pt>
                <c:pt idx="65">
                  <c:v>0.95699999999999996</c:v>
                </c:pt>
                <c:pt idx="66">
                  <c:v>0.92100000000000004</c:v>
                </c:pt>
                <c:pt idx="67">
                  <c:v>0.93</c:v>
                </c:pt>
                <c:pt idx="68">
                  <c:v>0.90400000000000003</c:v>
                </c:pt>
                <c:pt idx="69">
                  <c:v>0.88700000000000001</c:v>
                </c:pt>
                <c:pt idx="70">
                  <c:v>0.93200000000000005</c:v>
                </c:pt>
                <c:pt idx="71">
                  <c:v>0.95699999999999996</c:v>
                </c:pt>
                <c:pt idx="72">
                  <c:v>0.92400000000000004</c:v>
                </c:pt>
                <c:pt idx="73">
                  <c:v>0.91900000000000004</c:v>
                </c:pt>
                <c:pt idx="74">
                  <c:v>0.91900000000000004</c:v>
                </c:pt>
                <c:pt idx="75">
                  <c:v>0.91900000000000004</c:v>
                </c:pt>
                <c:pt idx="76">
                  <c:v>0.89700000000000002</c:v>
                </c:pt>
                <c:pt idx="77">
                  <c:v>0.89600000000000002</c:v>
                </c:pt>
                <c:pt idx="78">
                  <c:v>0.85599999999999998</c:v>
                </c:pt>
                <c:pt idx="79">
                  <c:v>0.876</c:v>
                </c:pt>
                <c:pt idx="80">
                  <c:v>0.76500000000000001</c:v>
                </c:pt>
                <c:pt idx="81">
                  <c:v>0.82099999999999995</c:v>
                </c:pt>
                <c:pt idx="82">
                  <c:v>0.82499999999999996</c:v>
                </c:pt>
                <c:pt idx="83">
                  <c:v>0.76600000000000001</c:v>
                </c:pt>
                <c:pt idx="84">
                  <c:v>0.77400000000000002</c:v>
                </c:pt>
                <c:pt idx="85">
                  <c:v>0.77400000000000002</c:v>
                </c:pt>
                <c:pt idx="86">
                  <c:v>0.75</c:v>
                </c:pt>
                <c:pt idx="87">
                  <c:v>0.73899999999999999</c:v>
                </c:pt>
                <c:pt idx="88">
                  <c:v>0.75800000000000001</c:v>
                </c:pt>
                <c:pt idx="89">
                  <c:v>0.77300000000000002</c:v>
                </c:pt>
                <c:pt idx="90">
                  <c:v>0.77200000000000002</c:v>
                </c:pt>
                <c:pt idx="91">
                  <c:v>0.79600000000000004</c:v>
                </c:pt>
                <c:pt idx="92">
                  <c:v>0.84899999999999998</c:v>
                </c:pt>
                <c:pt idx="93">
                  <c:v>0.88600000000000001</c:v>
                </c:pt>
                <c:pt idx="94">
                  <c:v>0.84299999999999997</c:v>
                </c:pt>
                <c:pt idx="95">
                  <c:v>0.88500000000000001</c:v>
                </c:pt>
                <c:pt idx="96">
                  <c:v>0.88800000000000001</c:v>
                </c:pt>
                <c:pt idx="97">
                  <c:v>0.84399999999999997</c:v>
                </c:pt>
                <c:pt idx="98">
                  <c:v>0.80400000000000005</c:v>
                </c:pt>
                <c:pt idx="99">
                  <c:v>0.80800000000000005</c:v>
                </c:pt>
                <c:pt idx="100">
                  <c:v>0.84599999999999997</c:v>
                </c:pt>
                <c:pt idx="101">
                  <c:v>0.84</c:v>
                </c:pt>
                <c:pt idx="102">
                  <c:v>0.84299999999999997</c:v>
                </c:pt>
                <c:pt idx="103">
                  <c:v>0.79500000000000004</c:v>
                </c:pt>
                <c:pt idx="104">
                  <c:v>0.75700000000000001</c:v>
                </c:pt>
                <c:pt idx="105">
                  <c:v>0.73599999999999999</c:v>
                </c:pt>
                <c:pt idx="106">
                  <c:v>0.73399999999999999</c:v>
                </c:pt>
                <c:pt idx="107">
                  <c:v>0.73099999999999998</c:v>
                </c:pt>
                <c:pt idx="108">
                  <c:v>0.73499999999999999</c:v>
                </c:pt>
                <c:pt idx="109">
                  <c:v>0.70799999999999996</c:v>
                </c:pt>
                <c:pt idx="110">
                  <c:v>0.72399999999999998</c:v>
                </c:pt>
                <c:pt idx="111">
                  <c:v>0.67</c:v>
                </c:pt>
                <c:pt idx="112">
                  <c:v>0.68300000000000005</c:v>
                </c:pt>
                <c:pt idx="113">
                  <c:v>0.66400000000000003</c:v>
                </c:pt>
                <c:pt idx="114">
                  <c:v>0.64600000000000002</c:v>
                </c:pt>
                <c:pt idx="115">
                  <c:v>0.60599999999999998</c:v>
                </c:pt>
                <c:pt idx="116">
                  <c:v>0.60799999999999998</c:v>
                </c:pt>
                <c:pt idx="117">
                  <c:v>0.58399999999999996</c:v>
                </c:pt>
                <c:pt idx="118">
                  <c:v>0.63900000000000001</c:v>
                </c:pt>
                <c:pt idx="119">
                  <c:v>0.63200000000000001</c:v>
                </c:pt>
                <c:pt idx="120">
                  <c:v>0.627</c:v>
                </c:pt>
                <c:pt idx="121">
                  <c:v>0.60399999999999998</c:v>
                </c:pt>
                <c:pt idx="122">
                  <c:v>0.60699999999999998</c:v>
                </c:pt>
                <c:pt idx="123">
                  <c:v>0.59799999999999998</c:v>
                </c:pt>
                <c:pt idx="124">
                  <c:v>0.60899999999999999</c:v>
                </c:pt>
                <c:pt idx="125">
                  <c:v>0.60699999999999998</c:v>
                </c:pt>
                <c:pt idx="126">
                  <c:v>0.72499999999999998</c:v>
                </c:pt>
                <c:pt idx="127">
                  <c:v>0.70799999999999996</c:v>
                </c:pt>
                <c:pt idx="128">
                  <c:v>0.80900000000000005</c:v>
                </c:pt>
                <c:pt idx="129">
                  <c:v>0.81699999999999995</c:v>
                </c:pt>
                <c:pt idx="130">
                  <c:v>0.83199999999999996</c:v>
                </c:pt>
                <c:pt idx="131">
                  <c:v>0.82399999999999995</c:v>
                </c:pt>
                <c:pt idx="132">
                  <c:v>0.81499999999999995</c:v>
                </c:pt>
                <c:pt idx="133">
                  <c:v>0.92900000000000005</c:v>
                </c:pt>
                <c:pt idx="134">
                  <c:v>0.93500000000000005</c:v>
                </c:pt>
                <c:pt idx="135">
                  <c:v>0.90600000000000003</c:v>
                </c:pt>
                <c:pt idx="136">
                  <c:v>0.92100000000000004</c:v>
                </c:pt>
                <c:pt idx="137">
                  <c:v>0.87</c:v>
                </c:pt>
                <c:pt idx="138">
                  <c:v>0.88100000000000001</c:v>
                </c:pt>
                <c:pt idx="139">
                  <c:v>0.86</c:v>
                </c:pt>
                <c:pt idx="140">
                  <c:v>0.84699999999999998</c:v>
                </c:pt>
                <c:pt idx="141">
                  <c:v>0.82299999999999995</c:v>
                </c:pt>
                <c:pt idx="142">
                  <c:v>0.79900000000000004</c:v>
                </c:pt>
                <c:pt idx="143">
                  <c:v>0.78400000000000003</c:v>
                </c:pt>
                <c:pt idx="144">
                  <c:v>0.75</c:v>
                </c:pt>
                <c:pt idx="145">
                  <c:v>0.747</c:v>
                </c:pt>
                <c:pt idx="146">
                  <c:v>0.81499999999999995</c:v>
                </c:pt>
                <c:pt idx="147">
                  <c:v>0.81200000000000006</c:v>
                </c:pt>
                <c:pt idx="148">
                  <c:v>0.79800000000000004</c:v>
                </c:pt>
                <c:pt idx="149">
                  <c:v>0.80800000000000005</c:v>
                </c:pt>
                <c:pt idx="150">
                  <c:v>0.80100000000000005</c:v>
                </c:pt>
                <c:pt idx="151">
                  <c:v>0.746</c:v>
                </c:pt>
                <c:pt idx="152">
                  <c:v>0.748</c:v>
                </c:pt>
                <c:pt idx="153">
                  <c:v>0.72099999999999997</c:v>
                </c:pt>
                <c:pt idx="154">
                  <c:v>0.75700000000000001</c:v>
                </c:pt>
                <c:pt idx="155">
                  <c:v>0.73699999999999999</c:v>
                </c:pt>
                <c:pt idx="156">
                  <c:v>0.76</c:v>
                </c:pt>
                <c:pt idx="157">
                  <c:v>0.71699999999999997</c:v>
                </c:pt>
                <c:pt idx="158">
                  <c:v>0.71399999999999997</c:v>
                </c:pt>
                <c:pt idx="159">
                  <c:v>0.68100000000000005</c:v>
                </c:pt>
                <c:pt idx="160">
                  <c:v>0.70299999999999996</c:v>
                </c:pt>
                <c:pt idx="161">
                  <c:v>0.72599999999999998</c:v>
                </c:pt>
                <c:pt idx="162">
                  <c:v>0.73899999999999999</c:v>
                </c:pt>
                <c:pt idx="163">
                  <c:v>0.72299999999999998</c:v>
                </c:pt>
                <c:pt idx="164">
                  <c:v>0.70799999999999996</c:v>
                </c:pt>
                <c:pt idx="165">
                  <c:v>0.70299999999999996</c:v>
                </c:pt>
                <c:pt idx="166">
                  <c:v>0.7</c:v>
                </c:pt>
                <c:pt idx="167">
                  <c:v>0.68600000000000005</c:v>
                </c:pt>
                <c:pt idx="168">
                  <c:v>0.69099999999999995</c:v>
                </c:pt>
                <c:pt idx="169">
                  <c:v>0.69499999999999995</c:v>
                </c:pt>
                <c:pt idx="170">
                  <c:v>0.69299999999999995</c:v>
                </c:pt>
                <c:pt idx="171">
                  <c:v>0.65800000000000003</c:v>
                </c:pt>
                <c:pt idx="172">
                  <c:v>0.67600000000000005</c:v>
                </c:pt>
                <c:pt idx="173">
                  <c:v>0.66500000000000004</c:v>
                </c:pt>
                <c:pt idx="174">
                  <c:v>0.68700000000000006</c:v>
                </c:pt>
                <c:pt idx="175">
                  <c:v>0.68100000000000005</c:v>
                </c:pt>
                <c:pt idx="176">
                  <c:v>0.64900000000000002</c:v>
                </c:pt>
                <c:pt idx="177">
                  <c:v>0.65800000000000003</c:v>
                </c:pt>
                <c:pt idx="178">
                  <c:v>0.60899999999999999</c:v>
                </c:pt>
                <c:pt idx="179">
                  <c:v>0.625</c:v>
                </c:pt>
                <c:pt idx="180">
                  <c:v>0.63100000000000001</c:v>
                </c:pt>
                <c:pt idx="181">
                  <c:v>0.69699999999999995</c:v>
                </c:pt>
                <c:pt idx="182">
                  <c:v>0.69299999999999995</c:v>
                </c:pt>
                <c:pt idx="183">
                  <c:v>0.70099999999999996</c:v>
                </c:pt>
                <c:pt idx="184">
                  <c:v>0.71699999999999997</c:v>
                </c:pt>
                <c:pt idx="185">
                  <c:v>0.73099999999999998</c:v>
                </c:pt>
                <c:pt idx="186">
                  <c:v>0.72399999999999998</c:v>
                </c:pt>
                <c:pt idx="187">
                  <c:v>0.72699999999999998</c:v>
                </c:pt>
                <c:pt idx="188">
                  <c:v>0.73399999999999999</c:v>
                </c:pt>
                <c:pt idx="189">
                  <c:v>0.73499999999999999</c:v>
                </c:pt>
                <c:pt idx="190">
                  <c:v>0.69699999999999995</c:v>
                </c:pt>
                <c:pt idx="191">
                  <c:v>0.70499999999999996</c:v>
                </c:pt>
                <c:pt idx="192">
                  <c:v>0.76100000000000001</c:v>
                </c:pt>
                <c:pt idx="193">
                  <c:v>0.77</c:v>
                </c:pt>
                <c:pt idx="194">
                  <c:v>0.748</c:v>
                </c:pt>
                <c:pt idx="195">
                  <c:v>0.73899999999999999</c:v>
                </c:pt>
                <c:pt idx="196">
                  <c:v>0.753</c:v>
                </c:pt>
                <c:pt idx="197">
                  <c:v>0.755</c:v>
                </c:pt>
                <c:pt idx="198">
                  <c:v>0.73299999999999998</c:v>
                </c:pt>
                <c:pt idx="199">
                  <c:v>0.73399999999999999</c:v>
                </c:pt>
                <c:pt idx="200">
                  <c:v>0.876</c:v>
                </c:pt>
                <c:pt idx="201">
                  <c:v>0.872</c:v>
                </c:pt>
                <c:pt idx="202">
                  <c:v>0.88900000000000001</c:v>
                </c:pt>
                <c:pt idx="203">
                  <c:v>0.86799999999999999</c:v>
                </c:pt>
                <c:pt idx="204">
                  <c:v>0.81499999999999995</c:v>
                </c:pt>
                <c:pt idx="205">
                  <c:v>0.79400000000000004</c:v>
                </c:pt>
                <c:pt idx="206">
                  <c:v>0.78200000000000003</c:v>
                </c:pt>
                <c:pt idx="207">
                  <c:v>0.80800000000000005</c:v>
                </c:pt>
                <c:pt idx="208">
                  <c:v>0.81200000000000006</c:v>
                </c:pt>
                <c:pt idx="209">
                  <c:v>0.86499999999999999</c:v>
                </c:pt>
                <c:pt idx="210">
                  <c:v>0.84499999999999997</c:v>
                </c:pt>
                <c:pt idx="211">
                  <c:v>0.88</c:v>
                </c:pt>
                <c:pt idx="212">
                  <c:v>0.88300000000000001</c:v>
                </c:pt>
                <c:pt idx="213">
                  <c:v>0.84299999999999997</c:v>
                </c:pt>
                <c:pt idx="214">
                  <c:v>0.79400000000000004</c:v>
                </c:pt>
                <c:pt idx="215">
                  <c:v>0.76600000000000001</c:v>
                </c:pt>
                <c:pt idx="216">
                  <c:v>0.75700000000000001</c:v>
                </c:pt>
                <c:pt idx="217">
                  <c:v>0.76100000000000001</c:v>
                </c:pt>
                <c:pt idx="218">
                  <c:v>0.76</c:v>
                </c:pt>
                <c:pt idx="219">
                  <c:v>0.754</c:v>
                </c:pt>
                <c:pt idx="220">
                  <c:v>0.72499999999999998</c:v>
                </c:pt>
                <c:pt idx="221">
                  <c:v>0.68799999999999994</c:v>
                </c:pt>
                <c:pt idx="222">
                  <c:v>0.69099999999999995</c:v>
                </c:pt>
                <c:pt idx="223">
                  <c:v>0.75700000000000001</c:v>
                </c:pt>
                <c:pt idx="224">
                  <c:v>0.78400000000000003</c:v>
                </c:pt>
                <c:pt idx="225">
                  <c:v>0.78</c:v>
                </c:pt>
                <c:pt idx="226">
                  <c:v>0.753</c:v>
                </c:pt>
                <c:pt idx="227">
                  <c:v>0.73299999999999998</c:v>
                </c:pt>
                <c:pt idx="228">
                  <c:v>0.72499999999999998</c:v>
                </c:pt>
                <c:pt idx="229">
                  <c:v>0.70799999999999996</c:v>
                </c:pt>
                <c:pt idx="230">
                  <c:v>0.69799999999999995</c:v>
                </c:pt>
                <c:pt idx="231">
                  <c:v>0.66300000000000003</c:v>
                </c:pt>
                <c:pt idx="232">
                  <c:v>0.67</c:v>
                </c:pt>
                <c:pt idx="233">
                  <c:v>0.67500000000000004</c:v>
                </c:pt>
                <c:pt idx="234">
                  <c:v>0.70199999999999996</c:v>
                </c:pt>
                <c:pt idx="235">
                  <c:v>0.67800000000000005</c:v>
                </c:pt>
                <c:pt idx="236">
                  <c:v>0.67500000000000004</c:v>
                </c:pt>
                <c:pt idx="237">
                  <c:v>0.71099999999999997</c:v>
                </c:pt>
                <c:pt idx="238">
                  <c:v>0.68500000000000005</c:v>
                </c:pt>
                <c:pt idx="239">
                  <c:v>0.60899999999999999</c:v>
                </c:pt>
                <c:pt idx="240">
                  <c:v>0.64900000000000002</c:v>
                </c:pt>
                <c:pt idx="241">
                  <c:v>0.63400000000000001</c:v>
                </c:pt>
                <c:pt idx="242">
                  <c:v>0.61699999999999999</c:v>
                </c:pt>
                <c:pt idx="243">
                  <c:v>0.61199999999999999</c:v>
                </c:pt>
                <c:pt idx="244">
                  <c:v>0.629</c:v>
                </c:pt>
                <c:pt idx="245">
                  <c:v>0.627</c:v>
                </c:pt>
                <c:pt idx="246">
                  <c:v>0.64800000000000002</c:v>
                </c:pt>
                <c:pt idx="247">
                  <c:v>0.66500000000000004</c:v>
                </c:pt>
                <c:pt idx="248">
                  <c:v>0.65700000000000003</c:v>
                </c:pt>
                <c:pt idx="249">
                  <c:v>0.63400000000000001</c:v>
                </c:pt>
                <c:pt idx="250">
                  <c:v>0.63300000000000001</c:v>
                </c:pt>
                <c:pt idx="251">
                  <c:v>0.70599999999999996</c:v>
                </c:pt>
                <c:pt idx="252">
                  <c:v>0.74199999999999999</c:v>
                </c:pt>
                <c:pt idx="253">
                  <c:v>0.74299999999999999</c:v>
                </c:pt>
                <c:pt idx="254">
                  <c:v>0.745</c:v>
                </c:pt>
                <c:pt idx="255">
                  <c:v>0.745</c:v>
                </c:pt>
                <c:pt idx="256">
                  <c:v>0.745</c:v>
                </c:pt>
                <c:pt idx="257">
                  <c:v>0.71699999999999997</c:v>
                </c:pt>
                <c:pt idx="258">
                  <c:v>0.76900000000000002</c:v>
                </c:pt>
                <c:pt idx="259">
                  <c:v>0.78500000000000003</c:v>
                </c:pt>
                <c:pt idx="260">
                  <c:v>0.78500000000000003</c:v>
                </c:pt>
                <c:pt idx="261">
                  <c:v>0.82</c:v>
                </c:pt>
                <c:pt idx="262">
                  <c:v>0.80200000000000005</c:v>
                </c:pt>
                <c:pt idx="263">
                  <c:v>0.79400000000000004</c:v>
                </c:pt>
                <c:pt idx="264">
                  <c:v>0.79900000000000004</c:v>
                </c:pt>
                <c:pt idx="265">
                  <c:v>0.79500000000000004</c:v>
                </c:pt>
                <c:pt idx="266">
                  <c:v>0.81100000000000005</c:v>
                </c:pt>
                <c:pt idx="267">
                  <c:v>0.82099999999999995</c:v>
                </c:pt>
                <c:pt idx="268">
                  <c:v>0.879</c:v>
                </c:pt>
                <c:pt idx="269">
                  <c:v>0.86199999999999999</c:v>
                </c:pt>
                <c:pt idx="270">
                  <c:v>0.86399999999999999</c:v>
                </c:pt>
                <c:pt idx="271">
                  <c:v>0.84199999999999997</c:v>
                </c:pt>
                <c:pt idx="272">
                  <c:v>0.84099999999999997</c:v>
                </c:pt>
                <c:pt idx="273">
                  <c:v>0.84399999999999997</c:v>
                </c:pt>
                <c:pt idx="274">
                  <c:v>0.84099999999999997</c:v>
                </c:pt>
                <c:pt idx="275">
                  <c:v>0.85</c:v>
                </c:pt>
                <c:pt idx="276">
                  <c:v>0.84399999999999997</c:v>
                </c:pt>
                <c:pt idx="277">
                  <c:v>0.86599999999999999</c:v>
                </c:pt>
                <c:pt idx="278">
                  <c:v>0.89100000000000001</c:v>
                </c:pt>
                <c:pt idx="279">
                  <c:v>0.90800000000000003</c:v>
                </c:pt>
                <c:pt idx="280">
                  <c:v>0.96899999999999997</c:v>
                </c:pt>
                <c:pt idx="281">
                  <c:v>0.96399999999999997</c:v>
                </c:pt>
                <c:pt idx="282">
                  <c:v>0.99</c:v>
                </c:pt>
                <c:pt idx="283">
                  <c:v>0.997</c:v>
                </c:pt>
                <c:pt idx="284">
                  <c:v>1.0329999999999999</c:v>
                </c:pt>
                <c:pt idx="285">
                  <c:v>1.0069999999999999</c:v>
                </c:pt>
                <c:pt idx="286">
                  <c:v>0.96499999999999997</c:v>
                </c:pt>
                <c:pt idx="287">
                  <c:v>0.98</c:v>
                </c:pt>
                <c:pt idx="288">
                  <c:v>0.996</c:v>
                </c:pt>
                <c:pt idx="289">
                  <c:v>0.98899999999999999</c:v>
                </c:pt>
                <c:pt idx="290">
                  <c:v>0.99399999999999999</c:v>
                </c:pt>
                <c:pt idx="291">
                  <c:v>1.000999</c:v>
                </c:pt>
                <c:pt idx="292">
                  <c:v>0.99299999999999999</c:v>
                </c:pt>
                <c:pt idx="293">
                  <c:v>1.0109999999999999</c:v>
                </c:pt>
                <c:pt idx="294">
                  <c:v>0.95499999999999996</c:v>
                </c:pt>
                <c:pt idx="295">
                  <c:v>0.99199999999999999</c:v>
                </c:pt>
                <c:pt idx="296">
                  <c:v>0.99</c:v>
                </c:pt>
                <c:pt idx="297">
                  <c:v>0.995</c:v>
                </c:pt>
                <c:pt idx="298">
                  <c:v>0.98799999999999999</c:v>
                </c:pt>
                <c:pt idx="299">
                  <c:v>0.93200000000000005</c:v>
                </c:pt>
                <c:pt idx="300">
                  <c:v>0.93600000000000005</c:v>
                </c:pt>
                <c:pt idx="301">
                  <c:v>0.95199999999999996</c:v>
                </c:pt>
                <c:pt idx="302">
                  <c:v>0.92900000000000005</c:v>
                </c:pt>
                <c:pt idx="303">
                  <c:v>0.90500000000000003</c:v>
                </c:pt>
                <c:pt idx="304">
                  <c:v>0.92</c:v>
                </c:pt>
                <c:pt idx="305">
                  <c:v>0.89900000000000002</c:v>
                </c:pt>
                <c:pt idx="306">
                  <c:v>0.93400000000000005</c:v>
                </c:pt>
                <c:pt idx="307">
                  <c:v>0.90300000000000002</c:v>
                </c:pt>
                <c:pt idx="308">
                  <c:v>0.88100000000000001</c:v>
                </c:pt>
                <c:pt idx="309">
                  <c:v>0.9</c:v>
                </c:pt>
                <c:pt idx="310">
                  <c:v>0.87</c:v>
                </c:pt>
                <c:pt idx="311">
                  <c:v>0.85699999999999998</c:v>
                </c:pt>
                <c:pt idx="312">
                  <c:v>0.83299999999999996</c:v>
                </c:pt>
                <c:pt idx="313">
                  <c:v>0.82099999999999995</c:v>
                </c:pt>
                <c:pt idx="314">
                  <c:v>0.83099999999999996</c:v>
                </c:pt>
                <c:pt idx="315">
                  <c:v>0.83</c:v>
                </c:pt>
                <c:pt idx="316">
                  <c:v>0.82199999999999995</c:v>
                </c:pt>
                <c:pt idx="317">
                  <c:v>0.83499999999999996</c:v>
                </c:pt>
                <c:pt idx="318">
                  <c:v>0.77200000000000002</c:v>
                </c:pt>
                <c:pt idx="319">
                  <c:v>0.76300000000000001</c:v>
                </c:pt>
                <c:pt idx="320">
                  <c:v>0.77100000000000002</c:v>
                </c:pt>
                <c:pt idx="321">
                  <c:v>0.73099999999999998</c:v>
                </c:pt>
                <c:pt idx="322">
                  <c:v>0.73199999999999998</c:v>
                </c:pt>
                <c:pt idx="323">
                  <c:v>0.72899999999999998</c:v>
                </c:pt>
                <c:pt idx="324">
                  <c:v>0.72899999999999998</c:v>
                </c:pt>
                <c:pt idx="325">
                  <c:v>0.72899999999999998</c:v>
                </c:pt>
                <c:pt idx="326">
                  <c:v>0.73699999999999999</c:v>
                </c:pt>
                <c:pt idx="327">
                  <c:v>0.73299999999999998</c:v>
                </c:pt>
                <c:pt idx="328">
                  <c:v>0.75900000000000001</c:v>
                </c:pt>
                <c:pt idx="329">
                  <c:v>0.73699999999999999</c:v>
                </c:pt>
                <c:pt idx="330">
                  <c:v>0.73799999999999999</c:v>
                </c:pt>
                <c:pt idx="331">
                  <c:v>0.75600000000000001</c:v>
                </c:pt>
                <c:pt idx="332">
                  <c:v>0.73499999999999999</c:v>
                </c:pt>
                <c:pt idx="333">
                  <c:v>0.76200000000000001</c:v>
                </c:pt>
                <c:pt idx="334">
                  <c:v>0.752</c:v>
                </c:pt>
                <c:pt idx="335">
                  <c:v>0.753</c:v>
                </c:pt>
                <c:pt idx="336">
                  <c:v>0.73899999999999999</c:v>
                </c:pt>
                <c:pt idx="337">
                  <c:v>0.748</c:v>
                </c:pt>
                <c:pt idx="338">
                  <c:v>0.82399999999999995</c:v>
                </c:pt>
                <c:pt idx="339">
                  <c:v>0.80800000000000005</c:v>
                </c:pt>
                <c:pt idx="340">
                  <c:v>0.85099999999999998</c:v>
                </c:pt>
                <c:pt idx="341">
                  <c:v>0.86299999999999999</c:v>
                </c:pt>
                <c:pt idx="342">
                  <c:v>0.86</c:v>
                </c:pt>
                <c:pt idx="343">
                  <c:v>0.81699999999999995</c:v>
                </c:pt>
                <c:pt idx="344">
                  <c:v>0.79400000000000004</c:v>
                </c:pt>
                <c:pt idx="345">
                  <c:v>0.80200000000000005</c:v>
                </c:pt>
                <c:pt idx="346">
                  <c:v>0.80200000000000005</c:v>
                </c:pt>
                <c:pt idx="347">
                  <c:v>0.80300000000000005</c:v>
                </c:pt>
                <c:pt idx="348">
                  <c:v>0.76200000000000001</c:v>
                </c:pt>
                <c:pt idx="349">
                  <c:v>0.78300000000000003</c:v>
                </c:pt>
                <c:pt idx="350">
                  <c:v>0.76300000000000001</c:v>
                </c:pt>
                <c:pt idx="351">
                  <c:v>0.80300000000000005</c:v>
                </c:pt>
                <c:pt idx="352">
                  <c:v>0.79700000000000004</c:v>
                </c:pt>
                <c:pt idx="353">
                  <c:v>0.79800000000000004</c:v>
                </c:pt>
                <c:pt idx="354">
                  <c:v>0.79400000000000004</c:v>
                </c:pt>
                <c:pt idx="355">
                  <c:v>0.83599999999999997</c:v>
                </c:pt>
                <c:pt idx="356">
                  <c:v>0.86599999999999999</c:v>
                </c:pt>
                <c:pt idx="357">
                  <c:v>0.85599999999999998</c:v>
                </c:pt>
                <c:pt idx="358">
                  <c:v>0.875</c:v>
                </c:pt>
                <c:pt idx="359">
                  <c:v>0.83199999999999996</c:v>
                </c:pt>
                <c:pt idx="360">
                  <c:v>0.82399999999999995</c:v>
                </c:pt>
                <c:pt idx="361">
                  <c:v>0.83299999999999996</c:v>
                </c:pt>
                <c:pt idx="362">
                  <c:v>0.80600000000000005</c:v>
                </c:pt>
                <c:pt idx="363">
                  <c:v>0.75800000000000001</c:v>
                </c:pt>
                <c:pt idx="364">
                  <c:v>0.71199999999999997</c:v>
                </c:pt>
                <c:pt idx="365">
                  <c:v>0.69599999999999995</c:v>
                </c:pt>
                <c:pt idx="366">
                  <c:v>0.65700000000000003</c:v>
                </c:pt>
                <c:pt idx="367">
                  <c:v>0.70599999999999996</c:v>
                </c:pt>
                <c:pt idx="368">
                  <c:v>0.66500000000000004</c:v>
                </c:pt>
                <c:pt idx="369">
                  <c:v>0.71399999999999997</c:v>
                </c:pt>
                <c:pt idx="370">
                  <c:v>0.73399999999999999</c:v>
                </c:pt>
                <c:pt idx="371">
                  <c:v>0.70199999999999996</c:v>
                </c:pt>
                <c:pt idx="372">
                  <c:v>0.8</c:v>
                </c:pt>
                <c:pt idx="373">
                  <c:v>0.83099999999999996</c:v>
                </c:pt>
                <c:pt idx="374">
                  <c:v>0.81699999999999995</c:v>
                </c:pt>
                <c:pt idx="375">
                  <c:v>0.91</c:v>
                </c:pt>
                <c:pt idx="376">
                  <c:v>0.88800000000000001</c:v>
                </c:pt>
                <c:pt idx="377">
                  <c:v>0.84099999999999997</c:v>
                </c:pt>
                <c:pt idx="378">
                  <c:v>0.77800000000000002</c:v>
                </c:pt>
                <c:pt idx="379">
                  <c:v>0.73599999999999999</c:v>
                </c:pt>
                <c:pt idx="380">
                  <c:v>0.72599999999999998</c:v>
                </c:pt>
                <c:pt idx="381">
                  <c:v>0.70499999999999996</c:v>
                </c:pt>
                <c:pt idx="382">
                  <c:v>0.71299999999999997</c:v>
                </c:pt>
                <c:pt idx="383">
                  <c:v>0.70499999999999996</c:v>
                </c:pt>
                <c:pt idx="384">
                  <c:v>0.70599999999999996</c:v>
                </c:pt>
                <c:pt idx="385">
                  <c:v>0.71199999999999997</c:v>
                </c:pt>
                <c:pt idx="386">
                  <c:v>0.73499999999999999</c:v>
                </c:pt>
                <c:pt idx="387">
                  <c:v>0.71499999999999997</c:v>
                </c:pt>
                <c:pt idx="388">
                  <c:v>0.69899999999999995</c:v>
                </c:pt>
                <c:pt idx="389">
                  <c:v>0.66800000000000004</c:v>
                </c:pt>
                <c:pt idx="390">
                  <c:v>0.65400000000000003</c:v>
                </c:pt>
                <c:pt idx="391">
                  <c:v>0.63500000000000001</c:v>
                </c:pt>
                <c:pt idx="392">
                  <c:v>0.64400000000000002</c:v>
                </c:pt>
                <c:pt idx="393">
                  <c:v>0.64200000000000002</c:v>
                </c:pt>
                <c:pt idx="394">
                  <c:v>0.64</c:v>
                </c:pt>
                <c:pt idx="395">
                  <c:v>0.64200000000000002</c:v>
                </c:pt>
                <c:pt idx="396">
                  <c:v>0.65900000000000003</c:v>
                </c:pt>
                <c:pt idx="397">
                  <c:v>0.64800000000000002</c:v>
                </c:pt>
                <c:pt idx="398">
                  <c:v>0.63700000000000001</c:v>
                </c:pt>
                <c:pt idx="399">
                  <c:v>0.622</c:v>
                </c:pt>
                <c:pt idx="400">
                  <c:v>0.65600000000000003</c:v>
                </c:pt>
                <c:pt idx="401">
                  <c:v>0.629</c:v>
                </c:pt>
                <c:pt idx="402">
                  <c:v>0.628</c:v>
                </c:pt>
                <c:pt idx="403">
                  <c:v>0.627</c:v>
                </c:pt>
                <c:pt idx="404">
                  <c:v>0.67700000000000005</c:v>
                </c:pt>
                <c:pt idx="405">
                  <c:v>0.71499999999999997</c:v>
                </c:pt>
                <c:pt idx="406">
                  <c:v>0.70099999999999996</c:v>
                </c:pt>
                <c:pt idx="407">
                  <c:v>0.69099999999999995</c:v>
                </c:pt>
                <c:pt idx="408">
                  <c:v>0.70499999999999996</c:v>
                </c:pt>
                <c:pt idx="409">
                  <c:v>0.70199999999999996</c:v>
                </c:pt>
                <c:pt idx="410">
                  <c:v>0.751</c:v>
                </c:pt>
                <c:pt idx="411">
                  <c:v>0.73199999999999998</c:v>
                </c:pt>
                <c:pt idx="412">
                  <c:v>0.78700000000000003</c:v>
                </c:pt>
                <c:pt idx="413">
                  <c:v>0.78500000000000003</c:v>
                </c:pt>
                <c:pt idx="414">
                  <c:v>0.74099999999999999</c:v>
                </c:pt>
                <c:pt idx="415">
                  <c:v>0.71299999999999997</c:v>
                </c:pt>
                <c:pt idx="416">
                  <c:v>0.73499999999999999</c:v>
                </c:pt>
                <c:pt idx="417">
                  <c:v>0.73</c:v>
                </c:pt>
                <c:pt idx="418">
                  <c:v>0.71199999999999997</c:v>
                </c:pt>
                <c:pt idx="419">
                  <c:v>0.67</c:v>
                </c:pt>
                <c:pt idx="420">
                  <c:v>0.68799999999999994</c:v>
                </c:pt>
                <c:pt idx="421">
                  <c:v>0.68600000000000005</c:v>
                </c:pt>
                <c:pt idx="422">
                  <c:v>0.66800000000000004</c:v>
                </c:pt>
                <c:pt idx="423">
                  <c:v>0.67400000000000004</c:v>
                </c:pt>
                <c:pt idx="424">
                  <c:v>0.66500000000000004</c:v>
                </c:pt>
                <c:pt idx="425">
                  <c:v>0.65700000000000003</c:v>
                </c:pt>
                <c:pt idx="426">
                  <c:v>0.67200000000000004</c:v>
                </c:pt>
                <c:pt idx="427">
                  <c:v>0.69599999999999995</c:v>
                </c:pt>
                <c:pt idx="428">
                  <c:v>0.68400000000000005</c:v>
                </c:pt>
                <c:pt idx="429">
                  <c:v>0.68799999999999994</c:v>
                </c:pt>
                <c:pt idx="430">
                  <c:v>0.71599999999999997</c:v>
                </c:pt>
                <c:pt idx="431">
                  <c:v>0.71899999999999997</c:v>
                </c:pt>
                <c:pt idx="432">
                  <c:v>0.74299999999999999</c:v>
                </c:pt>
                <c:pt idx="433">
                  <c:v>0.69299999999999995</c:v>
                </c:pt>
                <c:pt idx="434">
                  <c:v>0.68200000000000005</c:v>
                </c:pt>
                <c:pt idx="435">
                  <c:v>0.69499999999999995</c:v>
                </c:pt>
                <c:pt idx="436">
                  <c:v>0.69099999999999995</c:v>
                </c:pt>
                <c:pt idx="437">
                  <c:v>0.71499999999999997</c:v>
                </c:pt>
                <c:pt idx="438">
                  <c:v>0.69399999999999995</c:v>
                </c:pt>
                <c:pt idx="439">
                  <c:v>0.72099999999999997</c:v>
                </c:pt>
                <c:pt idx="440">
                  <c:v>0.71199999999999997</c:v>
                </c:pt>
                <c:pt idx="441">
                  <c:v>0.73799999999999999</c:v>
                </c:pt>
                <c:pt idx="442">
                  <c:v>0.72799999999999998</c:v>
                </c:pt>
                <c:pt idx="443">
                  <c:v>0.73</c:v>
                </c:pt>
                <c:pt idx="444">
                  <c:v>0.76700000000000002</c:v>
                </c:pt>
                <c:pt idx="445">
                  <c:v>0.77100000000000002</c:v>
                </c:pt>
                <c:pt idx="446">
                  <c:v>0.79200000000000004</c:v>
                </c:pt>
                <c:pt idx="447">
                  <c:v>0.79900000000000004</c:v>
                </c:pt>
                <c:pt idx="448">
                  <c:v>0.79300000000000004</c:v>
                </c:pt>
                <c:pt idx="449">
                  <c:v>0.78</c:v>
                </c:pt>
                <c:pt idx="450">
                  <c:v>0.83399999999999996</c:v>
                </c:pt>
                <c:pt idx="451">
                  <c:v>0.85799999999999998</c:v>
                </c:pt>
                <c:pt idx="452">
                  <c:v>0.84599999999999997</c:v>
                </c:pt>
                <c:pt idx="453">
                  <c:v>0.84499999999999997</c:v>
                </c:pt>
                <c:pt idx="454">
                  <c:v>0.80800000000000005</c:v>
                </c:pt>
                <c:pt idx="455">
                  <c:v>0.82299999999999995</c:v>
                </c:pt>
                <c:pt idx="456">
                  <c:v>0.78300000000000003</c:v>
                </c:pt>
                <c:pt idx="457">
                  <c:v>0.82</c:v>
                </c:pt>
                <c:pt idx="458">
                  <c:v>0.88300000000000001</c:v>
                </c:pt>
                <c:pt idx="459">
                  <c:v>0.89500000000000002</c:v>
                </c:pt>
                <c:pt idx="460">
                  <c:v>0.88300000000000001</c:v>
                </c:pt>
                <c:pt idx="461">
                  <c:v>0.88300000000000001</c:v>
                </c:pt>
                <c:pt idx="462">
                  <c:v>0.89900000000000002</c:v>
                </c:pt>
                <c:pt idx="463">
                  <c:v>0.879</c:v>
                </c:pt>
                <c:pt idx="464">
                  <c:v>0.86699999999999999</c:v>
                </c:pt>
                <c:pt idx="465">
                  <c:v>0.873</c:v>
                </c:pt>
                <c:pt idx="466">
                  <c:v>0.83699999999999997</c:v>
                </c:pt>
                <c:pt idx="467">
                  <c:v>0.81899999999999995</c:v>
                </c:pt>
                <c:pt idx="468">
                  <c:v>0.80500000000000005</c:v>
                </c:pt>
                <c:pt idx="469">
                  <c:v>0.83399999999999996</c:v>
                </c:pt>
                <c:pt idx="470">
                  <c:v>0.82399999999999995</c:v>
                </c:pt>
                <c:pt idx="471">
                  <c:v>0.79400000000000004</c:v>
                </c:pt>
                <c:pt idx="472">
                  <c:v>0.76900000000000002</c:v>
                </c:pt>
                <c:pt idx="473">
                  <c:v>0.77100000000000002</c:v>
                </c:pt>
                <c:pt idx="474">
                  <c:v>0.73899999999999999</c:v>
                </c:pt>
                <c:pt idx="475">
                  <c:v>0.745</c:v>
                </c:pt>
                <c:pt idx="476">
                  <c:v>0.747</c:v>
                </c:pt>
                <c:pt idx="477">
                  <c:v>0.754</c:v>
                </c:pt>
                <c:pt idx="478">
                  <c:v>0.755</c:v>
                </c:pt>
                <c:pt idx="479">
                  <c:v>0.79100000000000004</c:v>
                </c:pt>
                <c:pt idx="480">
                  <c:v>0.79400000000000004</c:v>
                </c:pt>
                <c:pt idx="481">
                  <c:v>0.80100000000000005</c:v>
                </c:pt>
                <c:pt idx="482">
                  <c:v>0.81100000000000005</c:v>
                </c:pt>
                <c:pt idx="483">
                  <c:v>0.82399999999999995</c:v>
                </c:pt>
                <c:pt idx="484">
                  <c:v>0.79300000000000004</c:v>
                </c:pt>
                <c:pt idx="485">
                  <c:v>0.77200000000000002</c:v>
                </c:pt>
                <c:pt idx="486">
                  <c:v>0.78200000000000003</c:v>
                </c:pt>
                <c:pt idx="487">
                  <c:v>0.78500000000000003</c:v>
                </c:pt>
                <c:pt idx="488">
                  <c:v>0.751</c:v>
                </c:pt>
                <c:pt idx="489">
                  <c:v>0.76900000000000002</c:v>
                </c:pt>
                <c:pt idx="490">
                  <c:v>0.78200000000000003</c:v>
                </c:pt>
                <c:pt idx="491">
                  <c:v>0.755</c:v>
                </c:pt>
                <c:pt idx="492">
                  <c:v>0.76400000000000001</c:v>
                </c:pt>
                <c:pt idx="493">
                  <c:v>0.748</c:v>
                </c:pt>
                <c:pt idx="494">
                  <c:v>0.72199999999999998</c:v>
                </c:pt>
                <c:pt idx="495">
                  <c:v>0.74</c:v>
                </c:pt>
                <c:pt idx="496">
                  <c:v>0.73199999999999998</c:v>
                </c:pt>
                <c:pt idx="497">
                  <c:v>0.73299999999999998</c:v>
                </c:pt>
                <c:pt idx="498">
                  <c:v>0.69499999999999995</c:v>
                </c:pt>
                <c:pt idx="499">
                  <c:v>0.68600000000000005</c:v>
                </c:pt>
                <c:pt idx="500">
                  <c:v>0.69299999999999995</c:v>
                </c:pt>
                <c:pt idx="501">
                  <c:v>0.66800000000000004</c:v>
                </c:pt>
                <c:pt idx="502">
                  <c:v>0.67600000000000005</c:v>
                </c:pt>
                <c:pt idx="503">
                  <c:v>0.65500000000000003</c:v>
                </c:pt>
                <c:pt idx="504">
                  <c:v>0.68300000000000005</c:v>
                </c:pt>
                <c:pt idx="505">
                  <c:v>0.69199999999999995</c:v>
                </c:pt>
                <c:pt idx="506">
                  <c:v>0.71099999999999997</c:v>
                </c:pt>
                <c:pt idx="507">
                  <c:v>0.72899999999999998</c:v>
                </c:pt>
                <c:pt idx="508">
                  <c:v>0.72799999999999998</c:v>
                </c:pt>
                <c:pt idx="509">
                  <c:v>0.71</c:v>
                </c:pt>
                <c:pt idx="510">
                  <c:v>0.73699999999999999</c:v>
                </c:pt>
                <c:pt idx="511">
                  <c:v>0.70699999999999996</c:v>
                </c:pt>
                <c:pt idx="512">
                  <c:v>0.70499999999999996</c:v>
                </c:pt>
                <c:pt idx="513">
                  <c:v>0.67600000000000005</c:v>
                </c:pt>
                <c:pt idx="514">
                  <c:v>0.70299999999999996</c:v>
                </c:pt>
                <c:pt idx="515">
                  <c:v>0.69599999999999995</c:v>
                </c:pt>
                <c:pt idx="516">
                  <c:v>0.69599999999999995</c:v>
                </c:pt>
                <c:pt idx="517">
                  <c:v>0.69599999999999995</c:v>
                </c:pt>
                <c:pt idx="518">
                  <c:v>0.69199999999999995</c:v>
                </c:pt>
                <c:pt idx="519">
                  <c:v>0.71099999999999997</c:v>
                </c:pt>
                <c:pt idx="520">
                  <c:v>0.71</c:v>
                </c:pt>
                <c:pt idx="521">
                  <c:v>0.71</c:v>
                </c:pt>
                <c:pt idx="522">
                  <c:v>0.65500000000000003</c:v>
                </c:pt>
                <c:pt idx="523">
                  <c:v>0.64500000000000002</c:v>
                </c:pt>
                <c:pt idx="524">
                  <c:v>0.69599999999999995</c:v>
                </c:pt>
                <c:pt idx="525">
                  <c:v>0.72399999999999998</c:v>
                </c:pt>
                <c:pt idx="526">
                  <c:v>0.73599999999999999</c:v>
                </c:pt>
                <c:pt idx="527">
                  <c:v>0.71099999999999997</c:v>
                </c:pt>
                <c:pt idx="528">
                  <c:v>0.67500000000000004</c:v>
                </c:pt>
                <c:pt idx="529">
                  <c:v>0.66100000000000003</c:v>
                </c:pt>
                <c:pt idx="530">
                  <c:v>0.63900000000000001</c:v>
                </c:pt>
                <c:pt idx="531">
                  <c:v>0.624</c:v>
                </c:pt>
                <c:pt idx="532">
                  <c:v>0.63300000000000001</c:v>
                </c:pt>
                <c:pt idx="533">
                  <c:v>0.64300000000000002</c:v>
                </c:pt>
                <c:pt idx="534">
                  <c:v>0.65900000000000003</c:v>
                </c:pt>
                <c:pt idx="535">
                  <c:v>0.66</c:v>
                </c:pt>
                <c:pt idx="536">
                  <c:v>0.64500000000000002</c:v>
                </c:pt>
                <c:pt idx="537">
                  <c:v>0.63600000000000001</c:v>
                </c:pt>
                <c:pt idx="538">
                  <c:v>0.58899999999999997</c:v>
                </c:pt>
                <c:pt idx="539">
                  <c:v>0.60299999999999998</c:v>
                </c:pt>
                <c:pt idx="540">
                  <c:v>0.61199999999999999</c:v>
                </c:pt>
                <c:pt idx="541">
                  <c:v>0.60699999999999998</c:v>
                </c:pt>
                <c:pt idx="542">
                  <c:v>0.59499999999999997</c:v>
                </c:pt>
                <c:pt idx="543">
                  <c:v>0.55600000000000005</c:v>
                </c:pt>
                <c:pt idx="544">
                  <c:v>0.57199999999999995</c:v>
                </c:pt>
                <c:pt idx="545">
                  <c:v>0.58799999999999997</c:v>
                </c:pt>
                <c:pt idx="546">
                  <c:v>0.57699999999999996</c:v>
                </c:pt>
                <c:pt idx="547">
                  <c:v>0.57799999999999996</c:v>
                </c:pt>
                <c:pt idx="548">
                  <c:v>0.54900000000000004</c:v>
                </c:pt>
                <c:pt idx="549">
                  <c:v>0.53900000000000003</c:v>
                </c:pt>
                <c:pt idx="550">
                  <c:v>0.56299999999999994</c:v>
                </c:pt>
                <c:pt idx="551">
                  <c:v>0.56599999999999995</c:v>
                </c:pt>
                <c:pt idx="552">
                  <c:v>0.55000000000000004</c:v>
                </c:pt>
                <c:pt idx="553">
                  <c:v>0.52900000000000003</c:v>
                </c:pt>
                <c:pt idx="554">
                  <c:v>0.53800000000000003</c:v>
                </c:pt>
                <c:pt idx="555">
                  <c:v>0.54500000000000004</c:v>
                </c:pt>
                <c:pt idx="556">
                  <c:v>0.52900000000000003</c:v>
                </c:pt>
                <c:pt idx="557">
                  <c:v>0.52800000000000002</c:v>
                </c:pt>
                <c:pt idx="558">
                  <c:v>0.54300000000000004</c:v>
                </c:pt>
                <c:pt idx="559">
                  <c:v>0.51800000000000002</c:v>
                </c:pt>
                <c:pt idx="560">
                  <c:v>0.52600000000000002</c:v>
                </c:pt>
                <c:pt idx="561">
                  <c:v>0.52400000000000002</c:v>
                </c:pt>
                <c:pt idx="562">
                  <c:v>0.55600000000000005</c:v>
                </c:pt>
                <c:pt idx="563">
                  <c:v>0.57699999999999996</c:v>
                </c:pt>
                <c:pt idx="564">
                  <c:v>0.57999999999999996</c:v>
                </c:pt>
                <c:pt idx="565">
                  <c:v>0.55900000000000005</c:v>
                </c:pt>
                <c:pt idx="566">
                  <c:v>0.56100000000000005</c:v>
                </c:pt>
                <c:pt idx="567">
                  <c:v>0.51300000000000001</c:v>
                </c:pt>
                <c:pt idx="568">
                  <c:v>0.42499999999999999</c:v>
                </c:pt>
                <c:pt idx="569">
                  <c:v>0.41299999999999998</c:v>
                </c:pt>
                <c:pt idx="570">
                  <c:v>0.47299999999999998</c:v>
                </c:pt>
                <c:pt idx="571">
                  <c:v>0.47699999999999998</c:v>
                </c:pt>
                <c:pt idx="572">
                  <c:v>0.46700000000000003</c:v>
                </c:pt>
                <c:pt idx="573">
                  <c:v>0.47199999999999998</c:v>
                </c:pt>
                <c:pt idx="574">
                  <c:v>0.46300000000000002</c:v>
                </c:pt>
                <c:pt idx="575">
                  <c:v>0.45400000000000001</c:v>
                </c:pt>
                <c:pt idx="576">
                  <c:v>0.47199999999999998</c:v>
                </c:pt>
                <c:pt idx="577">
                  <c:v>0.45700000000000002</c:v>
                </c:pt>
                <c:pt idx="578">
                  <c:v>0.40200000000000002</c:v>
                </c:pt>
                <c:pt idx="579">
                  <c:v>0.34599999999999997</c:v>
                </c:pt>
                <c:pt idx="580">
                  <c:v>0.35799999999999998</c:v>
                </c:pt>
                <c:pt idx="581">
                  <c:v>0.35599999999999998</c:v>
                </c:pt>
                <c:pt idx="582">
                  <c:v>0.29599999999999999</c:v>
                </c:pt>
                <c:pt idx="583">
                  <c:v>0.313</c:v>
                </c:pt>
                <c:pt idx="584">
                  <c:v>0.32</c:v>
                </c:pt>
                <c:pt idx="585">
                  <c:v>0.378</c:v>
                </c:pt>
                <c:pt idx="586">
                  <c:v>0.35499999999999998</c:v>
                </c:pt>
                <c:pt idx="587">
                  <c:v>0.39100000000000001</c:v>
                </c:pt>
                <c:pt idx="588">
                  <c:v>0.37</c:v>
                </c:pt>
                <c:pt idx="589">
                  <c:v>0.36099999999999999</c:v>
                </c:pt>
                <c:pt idx="590">
                  <c:v>0.35799999999999998</c:v>
                </c:pt>
                <c:pt idx="591">
                  <c:v>0.34499999999999997</c:v>
                </c:pt>
                <c:pt idx="592">
                  <c:v>0.317</c:v>
                </c:pt>
                <c:pt idx="593">
                  <c:v>0.33600000000000002</c:v>
                </c:pt>
                <c:pt idx="594">
                  <c:v>0.39900000000000002</c:v>
                </c:pt>
                <c:pt idx="595">
                  <c:v>0.41899999999999998</c:v>
                </c:pt>
                <c:pt idx="596">
                  <c:v>0.41599999999999998</c:v>
                </c:pt>
                <c:pt idx="597">
                  <c:v>0.42599999999999999</c:v>
                </c:pt>
                <c:pt idx="598">
                  <c:v>0.36699999999999999</c:v>
                </c:pt>
                <c:pt idx="599">
                  <c:v>0.37030000000000002</c:v>
                </c:pt>
                <c:pt idx="600">
                  <c:v>0.37030000000000002</c:v>
                </c:pt>
                <c:pt idx="601">
                  <c:v>0.39600000000000002</c:v>
                </c:pt>
                <c:pt idx="602">
                  <c:v>0.34899999999999998</c:v>
                </c:pt>
                <c:pt idx="603">
                  <c:v>0.371</c:v>
                </c:pt>
                <c:pt idx="604">
                  <c:v>0.35299999999999998</c:v>
                </c:pt>
                <c:pt idx="605">
                  <c:v>0.36499999999999999</c:v>
                </c:pt>
                <c:pt idx="606">
                  <c:v>0.36499999999999999</c:v>
                </c:pt>
                <c:pt idx="607">
                  <c:v>0.36499999999999999</c:v>
                </c:pt>
                <c:pt idx="608">
                  <c:v>0.373</c:v>
                </c:pt>
                <c:pt idx="609">
                  <c:v>0.36599999999999999</c:v>
                </c:pt>
                <c:pt idx="610">
                  <c:v>0.35899999999999999</c:v>
                </c:pt>
                <c:pt idx="611">
                  <c:v>0.32700000000000001</c:v>
                </c:pt>
                <c:pt idx="612">
                  <c:v>0.32700000000000001</c:v>
                </c:pt>
                <c:pt idx="613">
                  <c:v>0.34599999999999997</c:v>
                </c:pt>
                <c:pt idx="614">
                  <c:v>0.34300000000000003</c:v>
                </c:pt>
                <c:pt idx="615">
                  <c:v>0.32800000000000001</c:v>
                </c:pt>
                <c:pt idx="616">
                  <c:v>0.32800000000000001</c:v>
                </c:pt>
                <c:pt idx="617">
                  <c:v>0.307</c:v>
                </c:pt>
                <c:pt idx="618">
                  <c:v>0.29499999999999998</c:v>
                </c:pt>
                <c:pt idx="619">
                  <c:v>0.28699999999999998</c:v>
                </c:pt>
                <c:pt idx="620">
                  <c:v>0.313</c:v>
                </c:pt>
                <c:pt idx="621">
                  <c:v>0.32800000000000001</c:v>
                </c:pt>
                <c:pt idx="622">
                  <c:v>0.309</c:v>
                </c:pt>
                <c:pt idx="623">
                  <c:v>0.28199999999999997</c:v>
                </c:pt>
                <c:pt idx="624">
                  <c:v>0.28199999999999997</c:v>
                </c:pt>
                <c:pt idx="625">
                  <c:v>0.26100000000000001</c:v>
                </c:pt>
                <c:pt idx="626">
                  <c:v>0.25700000000000001</c:v>
                </c:pt>
                <c:pt idx="627">
                  <c:v>0.23</c:v>
                </c:pt>
                <c:pt idx="628">
                  <c:v>0.23899999999999999</c:v>
                </c:pt>
                <c:pt idx="629">
                  <c:v>0.21099999999999999</c:v>
                </c:pt>
                <c:pt idx="630">
                  <c:v>0.20300000000000001</c:v>
                </c:pt>
                <c:pt idx="631">
                  <c:v>0.189</c:v>
                </c:pt>
                <c:pt idx="632">
                  <c:v>0.156</c:v>
                </c:pt>
                <c:pt idx="633">
                  <c:v>0.11899999999999999</c:v>
                </c:pt>
                <c:pt idx="634">
                  <c:v>8.2000000000000003E-2</c:v>
                </c:pt>
                <c:pt idx="635">
                  <c:v>0.13500000000000001</c:v>
                </c:pt>
                <c:pt idx="636">
                  <c:v>0.113</c:v>
                </c:pt>
                <c:pt idx="637">
                  <c:v>0.11700000000000001</c:v>
                </c:pt>
                <c:pt idx="638">
                  <c:v>0.112</c:v>
                </c:pt>
                <c:pt idx="639">
                  <c:v>9.4E-2</c:v>
                </c:pt>
                <c:pt idx="640">
                  <c:v>0.106</c:v>
                </c:pt>
                <c:pt idx="641">
                  <c:v>6.0000000000000001E-3</c:v>
                </c:pt>
                <c:pt idx="642">
                  <c:v>5.1999999999999998E-2</c:v>
                </c:pt>
                <c:pt idx="643">
                  <c:v>1.2E-2</c:v>
                </c:pt>
                <c:pt idx="644">
                  <c:v>5.0999999999999997E-2</c:v>
                </c:pt>
                <c:pt idx="645">
                  <c:v>2.4E-2</c:v>
                </c:pt>
                <c:pt idx="646">
                  <c:v>-5.0000000000000001E-3</c:v>
                </c:pt>
                <c:pt idx="647">
                  <c:v>1.7000000000000001E-2</c:v>
                </c:pt>
                <c:pt idx="648">
                  <c:v>3.0000000000000001E-3</c:v>
                </c:pt>
                <c:pt idx="649">
                  <c:v>-4.0000000000000001E-3</c:v>
                </c:pt>
                <c:pt idx="650">
                  <c:v>-5.0999999999999997E-2</c:v>
                </c:pt>
                <c:pt idx="651">
                  <c:v>-5.3999999999999999E-2</c:v>
                </c:pt>
                <c:pt idx="652">
                  <c:v>-9.9000000000000005E-2</c:v>
                </c:pt>
                <c:pt idx="653">
                  <c:v>-0.127</c:v>
                </c:pt>
                <c:pt idx="654">
                  <c:v>-8.3000000000000004E-2</c:v>
                </c:pt>
                <c:pt idx="655">
                  <c:v>-7.4999999999999997E-2</c:v>
                </c:pt>
                <c:pt idx="656">
                  <c:v>-5.3999999999999999E-2</c:v>
                </c:pt>
                <c:pt idx="657">
                  <c:v>-1.4E-2</c:v>
                </c:pt>
                <c:pt idx="658">
                  <c:v>2.5000000000000001E-2</c:v>
                </c:pt>
                <c:pt idx="659">
                  <c:v>6.7000000000000004E-2</c:v>
                </c:pt>
                <c:pt idx="660">
                  <c:v>1.2E-2</c:v>
                </c:pt>
                <c:pt idx="661">
                  <c:v>-2.9999999999999997E-4</c:v>
                </c:pt>
                <c:pt idx="662">
                  <c:v>-3.7999999999999999E-2</c:v>
                </c:pt>
                <c:pt idx="663">
                  <c:v>-6.0999999999999999E-2</c:v>
                </c:pt>
                <c:pt idx="664">
                  <c:v>-6.7000000000000004E-2</c:v>
                </c:pt>
                <c:pt idx="665">
                  <c:v>-8.2000000000000003E-2</c:v>
                </c:pt>
                <c:pt idx="666">
                  <c:v>-9.1999999999999998E-2</c:v>
                </c:pt>
                <c:pt idx="667">
                  <c:v>-0.113</c:v>
                </c:pt>
                <c:pt idx="668">
                  <c:v>-0.10199999999999999</c:v>
                </c:pt>
                <c:pt idx="669">
                  <c:v>-0.122</c:v>
                </c:pt>
                <c:pt idx="670">
                  <c:v>-0.13800000000000001</c:v>
                </c:pt>
                <c:pt idx="671">
                  <c:v>-0.14000000000000001</c:v>
                </c:pt>
                <c:pt idx="672">
                  <c:v>-0.17899999999999999</c:v>
                </c:pt>
                <c:pt idx="673">
                  <c:v>-0.191</c:v>
                </c:pt>
                <c:pt idx="674">
                  <c:v>-0.23</c:v>
                </c:pt>
                <c:pt idx="675">
                  <c:v>-0.23300000000000001</c:v>
                </c:pt>
                <c:pt idx="676">
                  <c:v>-0.26400000000000001</c:v>
                </c:pt>
                <c:pt idx="677">
                  <c:v>-0.316</c:v>
                </c:pt>
                <c:pt idx="678">
                  <c:v>-0.27900000000000003</c:v>
                </c:pt>
                <c:pt idx="679">
                  <c:v>-0.27300000000000002</c:v>
                </c:pt>
                <c:pt idx="680">
                  <c:v>-0.28599999999999998</c:v>
                </c:pt>
                <c:pt idx="681">
                  <c:v>-0.317</c:v>
                </c:pt>
                <c:pt idx="682">
                  <c:v>-0.36699999999999999</c:v>
                </c:pt>
                <c:pt idx="683">
                  <c:v>-0.42699999999999999</c:v>
                </c:pt>
                <c:pt idx="684">
                  <c:v>-0.40799999999999997</c:v>
                </c:pt>
                <c:pt idx="685">
                  <c:v>-0.36499999999999999</c:v>
                </c:pt>
                <c:pt idx="686">
                  <c:v>-0.41299999999999998</c:v>
                </c:pt>
                <c:pt idx="687">
                  <c:v>-0.39900000000000002</c:v>
                </c:pt>
                <c:pt idx="688">
                  <c:v>-0.35399999999999998</c:v>
                </c:pt>
                <c:pt idx="689">
                  <c:v>-0.371</c:v>
                </c:pt>
                <c:pt idx="690">
                  <c:v>-0.373</c:v>
                </c:pt>
                <c:pt idx="691">
                  <c:v>-0.41499999999999998</c:v>
                </c:pt>
                <c:pt idx="692">
                  <c:v>-0.442</c:v>
                </c:pt>
                <c:pt idx="693">
                  <c:v>-0.41499999999999998</c:v>
                </c:pt>
                <c:pt idx="694">
                  <c:v>-0.41</c:v>
                </c:pt>
                <c:pt idx="695">
                  <c:v>-0.39400000000000002</c:v>
                </c:pt>
                <c:pt idx="696">
                  <c:v>-0.40799999999999997</c:v>
                </c:pt>
                <c:pt idx="697">
                  <c:v>-0.377</c:v>
                </c:pt>
                <c:pt idx="698">
                  <c:v>-0.28999999999999998</c:v>
                </c:pt>
                <c:pt idx="699">
                  <c:v>-0.33700000000000002</c:v>
                </c:pt>
                <c:pt idx="700">
                  <c:v>-0.28000000000000003</c:v>
                </c:pt>
                <c:pt idx="701">
                  <c:v>-0.24299999999999999</c:v>
                </c:pt>
                <c:pt idx="702">
                  <c:v>-0.26600000000000001</c:v>
                </c:pt>
                <c:pt idx="703">
                  <c:v>-0.26</c:v>
                </c:pt>
                <c:pt idx="704">
                  <c:v>-0.17899999999999999</c:v>
                </c:pt>
                <c:pt idx="705">
                  <c:v>-0.19600000000000001</c:v>
                </c:pt>
                <c:pt idx="706">
                  <c:v>-0.18099999999999999</c:v>
                </c:pt>
                <c:pt idx="707">
                  <c:v>-0.22800000000000001</c:v>
                </c:pt>
                <c:pt idx="708">
                  <c:v>-0.21099999999999999</c:v>
                </c:pt>
                <c:pt idx="709">
                  <c:v>-0.222</c:v>
                </c:pt>
                <c:pt idx="710">
                  <c:v>-0.28999999999999998</c:v>
                </c:pt>
                <c:pt idx="711">
                  <c:v>-0.30299999999999999</c:v>
                </c:pt>
                <c:pt idx="712">
                  <c:v>-0.28399999999999997</c:v>
                </c:pt>
                <c:pt idx="713">
                  <c:v>-0.28599999999999998</c:v>
                </c:pt>
                <c:pt idx="714">
                  <c:v>-0.28399999999999997</c:v>
                </c:pt>
                <c:pt idx="715">
                  <c:v>-0.27</c:v>
                </c:pt>
                <c:pt idx="716">
                  <c:v>-0.26100000000000001</c:v>
                </c:pt>
                <c:pt idx="717">
                  <c:v>-0.247</c:v>
                </c:pt>
                <c:pt idx="718">
                  <c:v>-0.28599999999999998</c:v>
                </c:pt>
                <c:pt idx="719">
                  <c:v>-0.28000000000000003</c:v>
                </c:pt>
                <c:pt idx="720">
                  <c:v>-0.27100000000000002</c:v>
                </c:pt>
                <c:pt idx="721">
                  <c:v>-0.30099999999999999</c:v>
                </c:pt>
                <c:pt idx="722">
                  <c:v>-0.26600000000000001</c:v>
                </c:pt>
                <c:pt idx="723">
                  <c:v>-0.19900000000000001</c:v>
                </c:pt>
                <c:pt idx="724">
                  <c:v>-0.16200000000000001</c:v>
                </c:pt>
                <c:pt idx="725">
                  <c:v>-0.186</c:v>
                </c:pt>
                <c:pt idx="726">
                  <c:v>-0.16800000000000001</c:v>
                </c:pt>
              </c:numCache>
            </c:numRef>
          </c:val>
          <c:smooth val="0"/>
          <c:extLst>
            <c:ext xmlns:c16="http://schemas.microsoft.com/office/drawing/2014/chart" uri="{C3380CC4-5D6E-409C-BE32-E72D297353CC}">
              <c16:uniqueId val="{00000000-C5CF-43FA-A552-7FD0911792D0}"/>
            </c:ext>
          </c:extLst>
        </c:ser>
        <c:ser>
          <c:idx val="1"/>
          <c:order val="1"/>
          <c:tx>
            <c:strRef>
              <c:f>Sayfa2!$D$2</c:f>
              <c:strCache>
                <c:ptCount val="1"/>
                <c:pt idx="0">
                  <c:v>Almanya</c:v>
                </c:pt>
              </c:strCache>
            </c:strRef>
          </c:tx>
          <c:spPr>
            <a:ln w="28575" cap="rnd">
              <a:solidFill>
                <a:schemeClr val="accent2"/>
              </a:solidFill>
              <a:round/>
            </a:ln>
            <a:effectLst/>
          </c:spPr>
          <c:marker>
            <c:symbol val="none"/>
          </c:marker>
          <c:cat>
            <c:numRef>
              <c:f>Sayfa2!$A$3:$A$729</c:f>
              <c:numCache>
                <c:formatCode>m/d/yyyy</c:formatCode>
                <c:ptCount val="72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numCache>
            </c:numRef>
          </c:cat>
          <c:val>
            <c:numRef>
              <c:f>Sayfa2!$D$3:$D$729</c:f>
              <c:numCache>
                <c:formatCode>General</c:formatCode>
                <c:ptCount val="727"/>
                <c:pt idx="0">
                  <c:v>0.185</c:v>
                </c:pt>
                <c:pt idx="1">
                  <c:v>0.26900000000000002</c:v>
                </c:pt>
                <c:pt idx="2">
                  <c:v>0.27600000000000002</c:v>
                </c:pt>
                <c:pt idx="3">
                  <c:v>0.25600000000000001</c:v>
                </c:pt>
                <c:pt idx="4">
                  <c:v>0.30599999999999999</c:v>
                </c:pt>
                <c:pt idx="5">
                  <c:v>0.28499999999999998</c:v>
                </c:pt>
                <c:pt idx="6">
                  <c:v>0.28299999999999997</c:v>
                </c:pt>
                <c:pt idx="7">
                  <c:v>0.248</c:v>
                </c:pt>
                <c:pt idx="8">
                  <c:v>0.313</c:v>
                </c:pt>
                <c:pt idx="9">
                  <c:v>0.33800000000000002</c:v>
                </c:pt>
                <c:pt idx="10">
                  <c:v>0.32800000000000001</c:v>
                </c:pt>
                <c:pt idx="11">
                  <c:v>0.311</c:v>
                </c:pt>
                <c:pt idx="12">
                  <c:v>0.34899999999999998</c:v>
                </c:pt>
                <c:pt idx="13">
                  <c:v>0.375</c:v>
                </c:pt>
                <c:pt idx="14">
                  <c:v>0.42399999999999999</c:v>
                </c:pt>
                <c:pt idx="15">
                  <c:v>0.36599999999999999</c:v>
                </c:pt>
                <c:pt idx="16">
                  <c:v>0.41</c:v>
                </c:pt>
                <c:pt idx="17">
                  <c:v>0.46800000000000003</c:v>
                </c:pt>
                <c:pt idx="18">
                  <c:v>0.48699999999999999</c:v>
                </c:pt>
                <c:pt idx="19">
                  <c:v>0.46100000000000002</c:v>
                </c:pt>
                <c:pt idx="20">
                  <c:v>0.44600000000000001</c:v>
                </c:pt>
                <c:pt idx="21">
                  <c:v>0.437</c:v>
                </c:pt>
                <c:pt idx="22">
                  <c:v>0.46899999999999997</c:v>
                </c:pt>
                <c:pt idx="23">
                  <c:v>0.42599999999999999</c:v>
                </c:pt>
                <c:pt idx="24">
                  <c:v>0.41399999999999998</c:v>
                </c:pt>
                <c:pt idx="25">
                  <c:v>0.36899999999999999</c:v>
                </c:pt>
                <c:pt idx="26">
                  <c:v>0.36</c:v>
                </c:pt>
                <c:pt idx="27">
                  <c:v>0.29899999999999999</c:v>
                </c:pt>
                <c:pt idx="28">
                  <c:v>0.312</c:v>
                </c:pt>
                <c:pt idx="29">
                  <c:v>0.32</c:v>
                </c:pt>
                <c:pt idx="30">
                  <c:v>0.34</c:v>
                </c:pt>
                <c:pt idx="31">
                  <c:v>0.36599999999999999</c:v>
                </c:pt>
                <c:pt idx="32">
                  <c:v>0.38</c:v>
                </c:pt>
                <c:pt idx="33">
                  <c:v>0.35099999999999998</c:v>
                </c:pt>
                <c:pt idx="34">
                  <c:v>0.29699999999999999</c:v>
                </c:pt>
                <c:pt idx="35">
                  <c:v>0.29899999999999999</c:v>
                </c:pt>
                <c:pt idx="36">
                  <c:v>0.30499999999999999</c:v>
                </c:pt>
                <c:pt idx="37">
                  <c:v>0.26900000000000002</c:v>
                </c:pt>
                <c:pt idx="38">
                  <c:v>0.23599999999999999</c:v>
                </c:pt>
                <c:pt idx="39">
                  <c:v>0.186</c:v>
                </c:pt>
                <c:pt idx="40">
                  <c:v>0.20100000000000001</c:v>
                </c:pt>
                <c:pt idx="41">
                  <c:v>0.20599999999999999</c:v>
                </c:pt>
                <c:pt idx="42">
                  <c:v>0.28299999999999997</c:v>
                </c:pt>
                <c:pt idx="43">
                  <c:v>0.311</c:v>
                </c:pt>
                <c:pt idx="44">
                  <c:v>0.35499999999999998</c:v>
                </c:pt>
                <c:pt idx="45">
                  <c:v>0.34399999999999997</c:v>
                </c:pt>
                <c:pt idx="46">
                  <c:v>0.31900000000000001</c:v>
                </c:pt>
                <c:pt idx="47">
                  <c:v>0.36899999999999999</c:v>
                </c:pt>
                <c:pt idx="48">
                  <c:v>0.42099999999999999</c:v>
                </c:pt>
                <c:pt idx="49">
                  <c:v>0.49099999999999999</c:v>
                </c:pt>
                <c:pt idx="50">
                  <c:v>0.47</c:v>
                </c:pt>
                <c:pt idx="51">
                  <c:v>0.45600000000000002</c:v>
                </c:pt>
                <c:pt idx="52">
                  <c:v>0.41199999999999998</c:v>
                </c:pt>
                <c:pt idx="53">
                  <c:v>0.44400000000000001</c:v>
                </c:pt>
                <c:pt idx="54">
                  <c:v>0.43099999999999999</c:v>
                </c:pt>
                <c:pt idx="55">
                  <c:v>0.437</c:v>
                </c:pt>
                <c:pt idx="56">
                  <c:v>0.46</c:v>
                </c:pt>
                <c:pt idx="57">
                  <c:v>0.40699999999999997</c:v>
                </c:pt>
                <c:pt idx="58">
                  <c:v>0.42899999999999999</c:v>
                </c:pt>
                <c:pt idx="59">
                  <c:v>0.41199999999999998</c:v>
                </c:pt>
                <c:pt idx="60">
                  <c:v>0.40699999999999997</c:v>
                </c:pt>
                <c:pt idx="61">
                  <c:v>0.377</c:v>
                </c:pt>
                <c:pt idx="62">
                  <c:v>0.34499999999999997</c:v>
                </c:pt>
                <c:pt idx="63">
                  <c:v>0.33</c:v>
                </c:pt>
                <c:pt idx="64">
                  <c:v>0.33</c:v>
                </c:pt>
                <c:pt idx="65">
                  <c:v>0.27900000000000003</c:v>
                </c:pt>
                <c:pt idx="66">
                  <c:v>0.254</c:v>
                </c:pt>
                <c:pt idx="67">
                  <c:v>0.25700000000000001</c:v>
                </c:pt>
                <c:pt idx="68">
                  <c:v>0.26300000000000001</c:v>
                </c:pt>
                <c:pt idx="69">
                  <c:v>0.23300000000000001</c:v>
                </c:pt>
                <c:pt idx="70">
                  <c:v>0.215</c:v>
                </c:pt>
                <c:pt idx="71">
                  <c:v>0.20899999999999999</c:v>
                </c:pt>
                <c:pt idx="72">
                  <c:v>0.2</c:v>
                </c:pt>
                <c:pt idx="73">
                  <c:v>0.19400000000000001</c:v>
                </c:pt>
                <c:pt idx="74">
                  <c:v>0.19400000000000001</c:v>
                </c:pt>
                <c:pt idx="75">
                  <c:v>0.19400000000000001</c:v>
                </c:pt>
                <c:pt idx="76">
                  <c:v>0.17499999999999999</c:v>
                </c:pt>
                <c:pt idx="77">
                  <c:v>0.20399999999999999</c:v>
                </c:pt>
                <c:pt idx="78">
                  <c:v>0.24399999999999999</c:v>
                </c:pt>
                <c:pt idx="79">
                  <c:v>0.253</c:v>
                </c:pt>
                <c:pt idx="80">
                  <c:v>0.33700000000000002</c:v>
                </c:pt>
                <c:pt idx="81">
                  <c:v>0.375</c:v>
                </c:pt>
                <c:pt idx="82">
                  <c:v>0.35499999999999998</c:v>
                </c:pt>
                <c:pt idx="83">
                  <c:v>0.30199999999999999</c:v>
                </c:pt>
                <c:pt idx="84">
                  <c:v>0.32700000000000001</c:v>
                </c:pt>
                <c:pt idx="85">
                  <c:v>0.32700000000000001</c:v>
                </c:pt>
                <c:pt idx="86">
                  <c:v>0.32800000000000001</c:v>
                </c:pt>
                <c:pt idx="87">
                  <c:v>0.33</c:v>
                </c:pt>
                <c:pt idx="88">
                  <c:v>0.39100000000000001</c:v>
                </c:pt>
                <c:pt idx="89">
                  <c:v>0.41399999999999998</c:v>
                </c:pt>
                <c:pt idx="90">
                  <c:v>0.42</c:v>
                </c:pt>
                <c:pt idx="91">
                  <c:v>0.43099999999999999</c:v>
                </c:pt>
                <c:pt idx="92">
                  <c:v>0.41199999999999998</c:v>
                </c:pt>
                <c:pt idx="93">
                  <c:v>0.42499999999999999</c:v>
                </c:pt>
                <c:pt idx="94">
                  <c:v>0.39400000000000002</c:v>
                </c:pt>
                <c:pt idx="95">
                  <c:v>0.42299999999999999</c:v>
                </c:pt>
                <c:pt idx="96">
                  <c:v>0.42599999999999999</c:v>
                </c:pt>
                <c:pt idx="97">
                  <c:v>0.38200000000000001</c:v>
                </c:pt>
                <c:pt idx="98">
                  <c:v>0.35199999999999998</c:v>
                </c:pt>
                <c:pt idx="99">
                  <c:v>0.374</c:v>
                </c:pt>
                <c:pt idx="100">
                  <c:v>0.39800000000000002</c:v>
                </c:pt>
                <c:pt idx="101">
                  <c:v>0.40400000000000003</c:v>
                </c:pt>
                <c:pt idx="102">
                  <c:v>0.40899999999999997</c:v>
                </c:pt>
                <c:pt idx="103">
                  <c:v>0.36299999999999999</c:v>
                </c:pt>
                <c:pt idx="104">
                  <c:v>0.33400000000000002</c:v>
                </c:pt>
                <c:pt idx="105">
                  <c:v>0.29699999999999999</c:v>
                </c:pt>
                <c:pt idx="106">
                  <c:v>0.29799999999999999</c:v>
                </c:pt>
                <c:pt idx="107">
                  <c:v>0.3</c:v>
                </c:pt>
                <c:pt idx="108">
                  <c:v>0.30099999999999999</c:v>
                </c:pt>
                <c:pt idx="109">
                  <c:v>0.26900000000000002</c:v>
                </c:pt>
                <c:pt idx="110">
                  <c:v>0.26900000000000002</c:v>
                </c:pt>
                <c:pt idx="111">
                  <c:v>0.25900000000000001</c:v>
                </c:pt>
                <c:pt idx="112">
                  <c:v>0.26100000000000001</c:v>
                </c:pt>
                <c:pt idx="113">
                  <c:v>0.26</c:v>
                </c:pt>
                <c:pt idx="114">
                  <c:v>0.26200000000000001</c:v>
                </c:pt>
                <c:pt idx="115">
                  <c:v>0.25800000000000001</c:v>
                </c:pt>
                <c:pt idx="116">
                  <c:v>0.26500000000000001</c:v>
                </c:pt>
                <c:pt idx="117">
                  <c:v>0.23200000000000001</c:v>
                </c:pt>
                <c:pt idx="118">
                  <c:v>0.28799999999999998</c:v>
                </c:pt>
                <c:pt idx="119">
                  <c:v>0.27800000000000002</c:v>
                </c:pt>
                <c:pt idx="120">
                  <c:v>0.28000000000000003</c:v>
                </c:pt>
                <c:pt idx="121">
                  <c:v>0.26400000000000001</c:v>
                </c:pt>
                <c:pt idx="122">
                  <c:v>0.26700000000000002</c:v>
                </c:pt>
                <c:pt idx="123">
                  <c:v>0.254</c:v>
                </c:pt>
                <c:pt idx="124">
                  <c:v>0.25600000000000001</c:v>
                </c:pt>
                <c:pt idx="125">
                  <c:v>0.249</c:v>
                </c:pt>
                <c:pt idx="126">
                  <c:v>0.35399999999999998</c:v>
                </c:pt>
                <c:pt idx="127">
                  <c:v>0.35299999999999998</c:v>
                </c:pt>
                <c:pt idx="128">
                  <c:v>0.45200000000000001</c:v>
                </c:pt>
                <c:pt idx="129">
                  <c:v>0.47</c:v>
                </c:pt>
                <c:pt idx="130">
                  <c:v>0.48199999999999998</c:v>
                </c:pt>
                <c:pt idx="131">
                  <c:v>0.47399999999999998</c:v>
                </c:pt>
                <c:pt idx="132">
                  <c:v>0.47199999999999998</c:v>
                </c:pt>
                <c:pt idx="133">
                  <c:v>0.56100000000000005</c:v>
                </c:pt>
                <c:pt idx="134">
                  <c:v>0.56899999999999995</c:v>
                </c:pt>
                <c:pt idx="135">
                  <c:v>0.53900000000000003</c:v>
                </c:pt>
                <c:pt idx="136">
                  <c:v>0.54900000000000004</c:v>
                </c:pt>
                <c:pt idx="137">
                  <c:v>0.58399999999999996</c:v>
                </c:pt>
                <c:pt idx="138">
                  <c:v>0.60299999999999998</c:v>
                </c:pt>
                <c:pt idx="139">
                  <c:v>0.59499999999999997</c:v>
                </c:pt>
                <c:pt idx="140">
                  <c:v>0.57999999999999996</c:v>
                </c:pt>
                <c:pt idx="141">
                  <c:v>0.56100000000000005</c:v>
                </c:pt>
                <c:pt idx="142">
                  <c:v>0.53900000000000003</c:v>
                </c:pt>
                <c:pt idx="143">
                  <c:v>0.53500000000000003</c:v>
                </c:pt>
                <c:pt idx="144">
                  <c:v>0.503</c:v>
                </c:pt>
                <c:pt idx="145">
                  <c:v>0.501</c:v>
                </c:pt>
                <c:pt idx="146">
                  <c:v>0.56499999999999995</c:v>
                </c:pt>
                <c:pt idx="147">
                  <c:v>0.55400000000000005</c:v>
                </c:pt>
                <c:pt idx="148">
                  <c:v>0.53</c:v>
                </c:pt>
                <c:pt idx="149">
                  <c:v>0.54300000000000004</c:v>
                </c:pt>
                <c:pt idx="150">
                  <c:v>0.53100000000000003</c:v>
                </c:pt>
                <c:pt idx="151">
                  <c:v>0.48699999999999999</c:v>
                </c:pt>
                <c:pt idx="152">
                  <c:v>0.48499999999999999</c:v>
                </c:pt>
                <c:pt idx="153">
                  <c:v>0.45600000000000002</c:v>
                </c:pt>
                <c:pt idx="154">
                  <c:v>0.47899999999999998</c:v>
                </c:pt>
                <c:pt idx="155">
                  <c:v>0.46</c:v>
                </c:pt>
                <c:pt idx="156">
                  <c:v>0.47299999999999998</c:v>
                </c:pt>
                <c:pt idx="157">
                  <c:v>0.42399999999999999</c:v>
                </c:pt>
                <c:pt idx="158">
                  <c:v>0.41199999999999998</c:v>
                </c:pt>
                <c:pt idx="159">
                  <c:v>0.38400000000000001</c:v>
                </c:pt>
                <c:pt idx="160">
                  <c:v>0.40899999999999997</c:v>
                </c:pt>
                <c:pt idx="161">
                  <c:v>0.42699999999999999</c:v>
                </c:pt>
                <c:pt idx="162">
                  <c:v>0.437</c:v>
                </c:pt>
                <c:pt idx="163">
                  <c:v>0.42799999999999999</c:v>
                </c:pt>
                <c:pt idx="164">
                  <c:v>0.41299999999999998</c:v>
                </c:pt>
                <c:pt idx="165">
                  <c:v>0.40600000000000003</c:v>
                </c:pt>
                <c:pt idx="166">
                  <c:v>0.4</c:v>
                </c:pt>
                <c:pt idx="167">
                  <c:v>0.375</c:v>
                </c:pt>
                <c:pt idx="168">
                  <c:v>0.378</c:v>
                </c:pt>
                <c:pt idx="169">
                  <c:v>0.38300000000000001</c:v>
                </c:pt>
                <c:pt idx="170">
                  <c:v>0.372</c:v>
                </c:pt>
                <c:pt idx="171">
                  <c:v>0.33400000000000002</c:v>
                </c:pt>
                <c:pt idx="172">
                  <c:v>0.36299999999999999</c:v>
                </c:pt>
                <c:pt idx="173">
                  <c:v>0.36299999999999999</c:v>
                </c:pt>
                <c:pt idx="174">
                  <c:v>0.379</c:v>
                </c:pt>
                <c:pt idx="175">
                  <c:v>0.36799999999999999</c:v>
                </c:pt>
                <c:pt idx="176">
                  <c:v>0.33300000000000002</c:v>
                </c:pt>
                <c:pt idx="177">
                  <c:v>0.34</c:v>
                </c:pt>
                <c:pt idx="178">
                  <c:v>0.3</c:v>
                </c:pt>
                <c:pt idx="179">
                  <c:v>0.316</c:v>
                </c:pt>
                <c:pt idx="180">
                  <c:v>0.33300000000000002</c:v>
                </c:pt>
                <c:pt idx="181">
                  <c:v>0.40100000000000002</c:v>
                </c:pt>
                <c:pt idx="182">
                  <c:v>0.40699999999999997</c:v>
                </c:pt>
                <c:pt idx="183">
                  <c:v>0.41299999999999998</c:v>
                </c:pt>
                <c:pt idx="184">
                  <c:v>0.437</c:v>
                </c:pt>
                <c:pt idx="185">
                  <c:v>0.46100000000000002</c:v>
                </c:pt>
                <c:pt idx="186">
                  <c:v>0.45</c:v>
                </c:pt>
                <c:pt idx="187">
                  <c:v>0.44</c:v>
                </c:pt>
                <c:pt idx="188">
                  <c:v>0.45300000000000001</c:v>
                </c:pt>
                <c:pt idx="189">
                  <c:v>0.45100000000000001</c:v>
                </c:pt>
                <c:pt idx="190">
                  <c:v>0.40100000000000002</c:v>
                </c:pt>
                <c:pt idx="191">
                  <c:v>0.41</c:v>
                </c:pt>
                <c:pt idx="192">
                  <c:v>0.46700000000000003</c:v>
                </c:pt>
                <c:pt idx="193">
                  <c:v>0.47899999999999998</c:v>
                </c:pt>
                <c:pt idx="194">
                  <c:v>0.46100000000000002</c:v>
                </c:pt>
                <c:pt idx="195">
                  <c:v>0.45200000000000001</c:v>
                </c:pt>
                <c:pt idx="196">
                  <c:v>0.46400000000000002</c:v>
                </c:pt>
                <c:pt idx="197">
                  <c:v>0.45300000000000001</c:v>
                </c:pt>
                <c:pt idx="198">
                  <c:v>0.45300000000000001</c:v>
                </c:pt>
                <c:pt idx="199">
                  <c:v>0.46100000000000002</c:v>
                </c:pt>
                <c:pt idx="200">
                  <c:v>0.443</c:v>
                </c:pt>
                <c:pt idx="201">
                  <c:v>0.44600000000000001</c:v>
                </c:pt>
                <c:pt idx="202">
                  <c:v>0.46600000000000003</c:v>
                </c:pt>
                <c:pt idx="203">
                  <c:v>0.44800000000000001</c:v>
                </c:pt>
                <c:pt idx="204">
                  <c:v>0.40200000000000002</c:v>
                </c:pt>
                <c:pt idx="205">
                  <c:v>0.375</c:v>
                </c:pt>
                <c:pt idx="206">
                  <c:v>0.36299999999999999</c:v>
                </c:pt>
                <c:pt idx="207">
                  <c:v>0.39700000000000002</c:v>
                </c:pt>
                <c:pt idx="208">
                  <c:v>0.39500000000000002</c:v>
                </c:pt>
                <c:pt idx="209">
                  <c:v>0.45300000000000001</c:v>
                </c:pt>
                <c:pt idx="210">
                  <c:v>0.437</c:v>
                </c:pt>
                <c:pt idx="211">
                  <c:v>0.47299999999999998</c:v>
                </c:pt>
                <c:pt idx="212">
                  <c:v>0.48199999999999998</c:v>
                </c:pt>
                <c:pt idx="213">
                  <c:v>0.435</c:v>
                </c:pt>
                <c:pt idx="214">
                  <c:v>0.38600000000000001</c:v>
                </c:pt>
                <c:pt idx="215">
                  <c:v>0.36599999999999999</c:v>
                </c:pt>
                <c:pt idx="216">
                  <c:v>0.36299999999999999</c:v>
                </c:pt>
                <c:pt idx="217">
                  <c:v>0.37</c:v>
                </c:pt>
                <c:pt idx="218">
                  <c:v>0.372</c:v>
                </c:pt>
                <c:pt idx="219">
                  <c:v>0.36599999999999999</c:v>
                </c:pt>
                <c:pt idx="220">
                  <c:v>0.33700000000000002</c:v>
                </c:pt>
                <c:pt idx="221">
                  <c:v>0.32800000000000001</c:v>
                </c:pt>
                <c:pt idx="222">
                  <c:v>0.32700000000000001</c:v>
                </c:pt>
                <c:pt idx="223">
                  <c:v>0.38200000000000001</c:v>
                </c:pt>
                <c:pt idx="224">
                  <c:v>0.41199999999999998</c:v>
                </c:pt>
                <c:pt idx="225">
                  <c:v>0.41799999999999998</c:v>
                </c:pt>
                <c:pt idx="226">
                  <c:v>0.39700000000000002</c:v>
                </c:pt>
                <c:pt idx="227">
                  <c:v>0.379</c:v>
                </c:pt>
                <c:pt idx="228">
                  <c:v>0.375</c:v>
                </c:pt>
                <c:pt idx="229">
                  <c:v>0.36399999999999999</c:v>
                </c:pt>
                <c:pt idx="230">
                  <c:v>0.36</c:v>
                </c:pt>
                <c:pt idx="231">
                  <c:v>0.34799999999999998</c:v>
                </c:pt>
                <c:pt idx="232">
                  <c:v>0.35299999999999998</c:v>
                </c:pt>
                <c:pt idx="233">
                  <c:v>0.34699999999999998</c:v>
                </c:pt>
                <c:pt idx="234">
                  <c:v>0.37</c:v>
                </c:pt>
                <c:pt idx="235">
                  <c:v>0.34399999999999997</c:v>
                </c:pt>
                <c:pt idx="236">
                  <c:v>0.34200000000000003</c:v>
                </c:pt>
                <c:pt idx="237">
                  <c:v>0.38500000000000001</c:v>
                </c:pt>
                <c:pt idx="238">
                  <c:v>0.376</c:v>
                </c:pt>
                <c:pt idx="239">
                  <c:v>0.36399999999999999</c:v>
                </c:pt>
                <c:pt idx="240">
                  <c:v>0.33700000000000002</c:v>
                </c:pt>
                <c:pt idx="241">
                  <c:v>0.32400000000000001</c:v>
                </c:pt>
                <c:pt idx="242">
                  <c:v>0.30199999999999999</c:v>
                </c:pt>
                <c:pt idx="243">
                  <c:v>0.29599999999999999</c:v>
                </c:pt>
                <c:pt idx="244">
                  <c:v>0.31</c:v>
                </c:pt>
                <c:pt idx="245">
                  <c:v>0.28999999999999998</c:v>
                </c:pt>
                <c:pt idx="246">
                  <c:v>0.316</c:v>
                </c:pt>
                <c:pt idx="247">
                  <c:v>0.31900000000000001</c:v>
                </c:pt>
                <c:pt idx="248">
                  <c:v>0.316</c:v>
                </c:pt>
                <c:pt idx="249">
                  <c:v>0.30399999999999999</c:v>
                </c:pt>
                <c:pt idx="250">
                  <c:v>0.308</c:v>
                </c:pt>
                <c:pt idx="251">
                  <c:v>0.375</c:v>
                </c:pt>
                <c:pt idx="252">
                  <c:v>0.40699999999999997</c:v>
                </c:pt>
                <c:pt idx="253">
                  <c:v>0.41899999999999998</c:v>
                </c:pt>
                <c:pt idx="254">
                  <c:v>0.41799999999999998</c:v>
                </c:pt>
                <c:pt idx="255">
                  <c:v>0.41799999999999998</c:v>
                </c:pt>
                <c:pt idx="256">
                  <c:v>0.41799999999999998</c:v>
                </c:pt>
                <c:pt idx="257">
                  <c:v>0.38200000000000001</c:v>
                </c:pt>
                <c:pt idx="258">
                  <c:v>0.42099999999999999</c:v>
                </c:pt>
                <c:pt idx="259">
                  <c:v>0.42399999999999999</c:v>
                </c:pt>
                <c:pt idx="260">
                  <c:v>0.42399999999999999</c:v>
                </c:pt>
                <c:pt idx="261">
                  <c:v>0.46200000000000002</c:v>
                </c:pt>
                <c:pt idx="262">
                  <c:v>0.44</c:v>
                </c:pt>
                <c:pt idx="263">
                  <c:v>0.433</c:v>
                </c:pt>
                <c:pt idx="264">
                  <c:v>0.44</c:v>
                </c:pt>
                <c:pt idx="265">
                  <c:v>0.42799999999999999</c:v>
                </c:pt>
                <c:pt idx="266">
                  <c:v>0.45800000000000002</c:v>
                </c:pt>
                <c:pt idx="267">
                  <c:v>0.47699999999999998</c:v>
                </c:pt>
                <c:pt idx="268">
                  <c:v>0.52500000000000002</c:v>
                </c:pt>
                <c:pt idx="269">
                  <c:v>0.52800000000000002</c:v>
                </c:pt>
                <c:pt idx="270">
                  <c:v>0.58799999999999997</c:v>
                </c:pt>
                <c:pt idx="271">
                  <c:v>0.56200000000000006</c:v>
                </c:pt>
                <c:pt idx="272">
                  <c:v>0.56100000000000005</c:v>
                </c:pt>
                <c:pt idx="273">
                  <c:v>0.56899999999999995</c:v>
                </c:pt>
                <c:pt idx="274">
                  <c:v>0.56599999999999995</c:v>
                </c:pt>
                <c:pt idx="275">
                  <c:v>0.56299999999999994</c:v>
                </c:pt>
                <c:pt idx="276">
                  <c:v>0.56200000000000006</c:v>
                </c:pt>
                <c:pt idx="277">
                  <c:v>0.59</c:v>
                </c:pt>
                <c:pt idx="278">
                  <c:v>0.61</c:v>
                </c:pt>
                <c:pt idx="279">
                  <c:v>0.624</c:v>
                </c:pt>
                <c:pt idx="280">
                  <c:v>0.69</c:v>
                </c:pt>
                <c:pt idx="281">
                  <c:v>0.68400000000000005</c:v>
                </c:pt>
                <c:pt idx="282">
                  <c:v>0.69299999999999995</c:v>
                </c:pt>
                <c:pt idx="283">
                  <c:v>0.71099999999999997</c:v>
                </c:pt>
                <c:pt idx="284">
                  <c:v>0.75900000000000001</c:v>
                </c:pt>
                <c:pt idx="285">
                  <c:v>0.74299999999999999</c:v>
                </c:pt>
                <c:pt idx="286">
                  <c:v>0.69099999999999995</c:v>
                </c:pt>
                <c:pt idx="287">
                  <c:v>0.73499999999999999</c:v>
                </c:pt>
                <c:pt idx="288">
                  <c:v>0.76</c:v>
                </c:pt>
                <c:pt idx="289">
                  <c:v>0.749</c:v>
                </c:pt>
                <c:pt idx="290">
                  <c:v>0.75600000000000001</c:v>
                </c:pt>
                <c:pt idx="291">
                  <c:v>0.749</c:v>
                </c:pt>
                <c:pt idx="292">
                  <c:v>0.75600000000000001</c:v>
                </c:pt>
                <c:pt idx="293">
                  <c:v>0.76300000000000001</c:v>
                </c:pt>
                <c:pt idx="294">
                  <c:v>0.70199999999999996</c:v>
                </c:pt>
                <c:pt idx="295">
                  <c:v>0.73399999999999999</c:v>
                </c:pt>
                <c:pt idx="296">
                  <c:v>0.73699999999999999</c:v>
                </c:pt>
                <c:pt idx="297">
                  <c:v>0.72199999999999998</c:v>
                </c:pt>
                <c:pt idx="298">
                  <c:v>0.70599999999999996</c:v>
                </c:pt>
                <c:pt idx="299">
                  <c:v>0.65500000000000003</c:v>
                </c:pt>
                <c:pt idx="300">
                  <c:v>0.65100000000000002</c:v>
                </c:pt>
                <c:pt idx="301">
                  <c:v>0.67900000000000005</c:v>
                </c:pt>
                <c:pt idx="302">
                  <c:v>0.66200000000000003</c:v>
                </c:pt>
                <c:pt idx="303">
                  <c:v>0.64400000000000002</c:v>
                </c:pt>
                <c:pt idx="304">
                  <c:v>0.64600000000000002</c:v>
                </c:pt>
                <c:pt idx="305">
                  <c:v>0.63500000000000001</c:v>
                </c:pt>
                <c:pt idx="306">
                  <c:v>0.67400000000000004</c:v>
                </c:pt>
                <c:pt idx="307">
                  <c:v>0.65800000000000003</c:v>
                </c:pt>
                <c:pt idx="308">
                  <c:v>0.63100000000000001</c:v>
                </c:pt>
                <c:pt idx="309">
                  <c:v>0.65100000000000002</c:v>
                </c:pt>
                <c:pt idx="310">
                  <c:v>0.629</c:v>
                </c:pt>
                <c:pt idx="311">
                  <c:v>0.61899999999999999</c:v>
                </c:pt>
                <c:pt idx="312">
                  <c:v>0.59</c:v>
                </c:pt>
                <c:pt idx="313">
                  <c:v>0.57499999999999996</c:v>
                </c:pt>
                <c:pt idx="314">
                  <c:v>0.56999999999999995</c:v>
                </c:pt>
                <c:pt idx="315">
                  <c:v>0.56799999999999995</c:v>
                </c:pt>
                <c:pt idx="316">
                  <c:v>0.57999999999999996</c:v>
                </c:pt>
                <c:pt idx="317">
                  <c:v>0.59399999999999997</c:v>
                </c:pt>
                <c:pt idx="318">
                  <c:v>0.53100000000000003</c:v>
                </c:pt>
                <c:pt idx="319">
                  <c:v>0.53</c:v>
                </c:pt>
                <c:pt idx="320">
                  <c:v>0.52200000000000002</c:v>
                </c:pt>
                <c:pt idx="321">
                  <c:v>0.503</c:v>
                </c:pt>
                <c:pt idx="322">
                  <c:v>0.497</c:v>
                </c:pt>
                <c:pt idx="323">
                  <c:v>0.49399999999999999</c:v>
                </c:pt>
                <c:pt idx="324">
                  <c:v>0.49399999999999999</c:v>
                </c:pt>
                <c:pt idx="325">
                  <c:v>0.49399999999999999</c:v>
                </c:pt>
                <c:pt idx="326">
                  <c:v>0.502</c:v>
                </c:pt>
                <c:pt idx="327">
                  <c:v>0.502</c:v>
                </c:pt>
                <c:pt idx="328">
                  <c:v>0.52500000000000002</c:v>
                </c:pt>
                <c:pt idx="329">
                  <c:v>0.497</c:v>
                </c:pt>
                <c:pt idx="330">
                  <c:v>0.50700000000000001</c:v>
                </c:pt>
                <c:pt idx="331">
                  <c:v>0.51200000000000001</c:v>
                </c:pt>
                <c:pt idx="332">
                  <c:v>0.497</c:v>
                </c:pt>
                <c:pt idx="333">
                  <c:v>0.51200000000000001</c:v>
                </c:pt>
                <c:pt idx="334">
                  <c:v>0.51500000000000001</c:v>
                </c:pt>
                <c:pt idx="335">
                  <c:v>0.52800000000000002</c:v>
                </c:pt>
                <c:pt idx="336">
                  <c:v>0.51200000000000001</c:v>
                </c:pt>
                <c:pt idx="337">
                  <c:v>0.53100000000000003</c:v>
                </c:pt>
                <c:pt idx="338">
                  <c:v>0.59899999999999998</c:v>
                </c:pt>
                <c:pt idx="339">
                  <c:v>0.58899999999999997</c:v>
                </c:pt>
                <c:pt idx="340">
                  <c:v>0.63300000000000001</c:v>
                </c:pt>
                <c:pt idx="341">
                  <c:v>0.63100000000000001</c:v>
                </c:pt>
                <c:pt idx="342">
                  <c:v>0.63500000000000001</c:v>
                </c:pt>
                <c:pt idx="343">
                  <c:v>0.59299999999999997</c:v>
                </c:pt>
                <c:pt idx="344">
                  <c:v>0.56699999999999995</c:v>
                </c:pt>
                <c:pt idx="345">
                  <c:v>0.56299999999999994</c:v>
                </c:pt>
                <c:pt idx="346">
                  <c:v>0.56299999999999994</c:v>
                </c:pt>
                <c:pt idx="347">
                  <c:v>0.57999999999999996</c:v>
                </c:pt>
                <c:pt idx="348">
                  <c:v>0.52800000000000002</c:v>
                </c:pt>
                <c:pt idx="349">
                  <c:v>0.54500000000000004</c:v>
                </c:pt>
                <c:pt idx="350">
                  <c:v>0.52800000000000002</c:v>
                </c:pt>
                <c:pt idx="351">
                  <c:v>0.55900000000000005</c:v>
                </c:pt>
                <c:pt idx="352">
                  <c:v>0.55900000000000005</c:v>
                </c:pt>
                <c:pt idx="353">
                  <c:v>0.55400000000000005</c:v>
                </c:pt>
                <c:pt idx="354">
                  <c:v>0.56200000000000006</c:v>
                </c:pt>
                <c:pt idx="355">
                  <c:v>0.61399999999999999</c:v>
                </c:pt>
                <c:pt idx="356">
                  <c:v>0.64400000000000002</c:v>
                </c:pt>
                <c:pt idx="357">
                  <c:v>0.61699999999999999</c:v>
                </c:pt>
                <c:pt idx="358">
                  <c:v>0.63600000000000001</c:v>
                </c:pt>
                <c:pt idx="359">
                  <c:v>0.57599999999999996</c:v>
                </c:pt>
                <c:pt idx="360">
                  <c:v>0.52200000000000002</c:v>
                </c:pt>
                <c:pt idx="361">
                  <c:v>0.56100000000000005</c:v>
                </c:pt>
                <c:pt idx="362">
                  <c:v>0.502</c:v>
                </c:pt>
                <c:pt idx="363">
                  <c:v>0.46800000000000003</c:v>
                </c:pt>
                <c:pt idx="364">
                  <c:v>0.40799999999999997</c:v>
                </c:pt>
                <c:pt idx="365">
                  <c:v>0.34200000000000003</c:v>
                </c:pt>
                <c:pt idx="366">
                  <c:v>0.27600000000000002</c:v>
                </c:pt>
                <c:pt idx="367">
                  <c:v>0.35099999999999998</c:v>
                </c:pt>
                <c:pt idx="368">
                  <c:v>0.34300000000000003</c:v>
                </c:pt>
                <c:pt idx="369">
                  <c:v>0.377</c:v>
                </c:pt>
                <c:pt idx="370">
                  <c:v>0.42</c:v>
                </c:pt>
                <c:pt idx="371">
                  <c:v>0.36899999999999999</c:v>
                </c:pt>
                <c:pt idx="372">
                  <c:v>0.46200000000000002</c:v>
                </c:pt>
                <c:pt idx="373">
                  <c:v>0.48899999999999999</c:v>
                </c:pt>
                <c:pt idx="374">
                  <c:v>0.44900000000000001</c:v>
                </c:pt>
                <c:pt idx="375">
                  <c:v>0.49399999999999999</c:v>
                </c:pt>
                <c:pt idx="376">
                  <c:v>0.48899999999999999</c:v>
                </c:pt>
                <c:pt idx="377">
                  <c:v>0.47599999999999998</c:v>
                </c:pt>
                <c:pt idx="378">
                  <c:v>0.433</c:v>
                </c:pt>
                <c:pt idx="379">
                  <c:v>0.40500000000000003</c:v>
                </c:pt>
                <c:pt idx="380">
                  <c:v>0.4</c:v>
                </c:pt>
                <c:pt idx="381">
                  <c:v>0.373</c:v>
                </c:pt>
                <c:pt idx="382">
                  <c:v>0.374</c:v>
                </c:pt>
                <c:pt idx="383">
                  <c:v>0.33100000000000002</c:v>
                </c:pt>
                <c:pt idx="384">
                  <c:v>0.33300000000000002</c:v>
                </c:pt>
                <c:pt idx="385">
                  <c:v>0.32400000000000001</c:v>
                </c:pt>
                <c:pt idx="386">
                  <c:v>0.33400000000000002</c:v>
                </c:pt>
                <c:pt idx="387">
                  <c:v>0.32300000000000001</c:v>
                </c:pt>
                <c:pt idx="388">
                  <c:v>0.315</c:v>
                </c:pt>
                <c:pt idx="389">
                  <c:v>0.308</c:v>
                </c:pt>
                <c:pt idx="390">
                  <c:v>0.30299999999999999</c:v>
                </c:pt>
                <c:pt idx="391">
                  <c:v>0.29299999999999998</c:v>
                </c:pt>
                <c:pt idx="392">
                  <c:v>0.30399999999999999</c:v>
                </c:pt>
                <c:pt idx="393">
                  <c:v>0.29599999999999999</c:v>
                </c:pt>
                <c:pt idx="394">
                  <c:v>0.28899999999999998</c:v>
                </c:pt>
                <c:pt idx="395">
                  <c:v>0.30499999999999999</c:v>
                </c:pt>
                <c:pt idx="396">
                  <c:v>0.32200000000000001</c:v>
                </c:pt>
                <c:pt idx="397">
                  <c:v>0.308</c:v>
                </c:pt>
                <c:pt idx="398">
                  <c:v>0.29399999999999998</c:v>
                </c:pt>
                <c:pt idx="399">
                  <c:v>0.28299999999999997</c:v>
                </c:pt>
                <c:pt idx="400">
                  <c:v>0.30499999999999999</c:v>
                </c:pt>
                <c:pt idx="401">
                  <c:v>0.34799999999999998</c:v>
                </c:pt>
                <c:pt idx="402">
                  <c:v>0.34200000000000003</c:v>
                </c:pt>
                <c:pt idx="403">
                  <c:v>0.33</c:v>
                </c:pt>
                <c:pt idx="404">
                  <c:v>0.373</c:v>
                </c:pt>
                <c:pt idx="405">
                  <c:v>0.40500000000000003</c:v>
                </c:pt>
                <c:pt idx="406">
                  <c:v>0.39400000000000002</c:v>
                </c:pt>
                <c:pt idx="407">
                  <c:v>0.39100000000000001</c:v>
                </c:pt>
                <c:pt idx="408">
                  <c:v>0.40500000000000003</c:v>
                </c:pt>
                <c:pt idx="409">
                  <c:v>0.40899999999999997</c:v>
                </c:pt>
                <c:pt idx="410">
                  <c:v>0.45200000000000001</c:v>
                </c:pt>
                <c:pt idx="411">
                  <c:v>0.443</c:v>
                </c:pt>
                <c:pt idx="412">
                  <c:v>0.49199999999999999</c:v>
                </c:pt>
                <c:pt idx="413">
                  <c:v>0.46100000000000002</c:v>
                </c:pt>
                <c:pt idx="414">
                  <c:v>0.40799999999999997</c:v>
                </c:pt>
                <c:pt idx="415">
                  <c:v>0.39100000000000001</c:v>
                </c:pt>
                <c:pt idx="416">
                  <c:v>0.41099999999999998</c:v>
                </c:pt>
                <c:pt idx="417">
                  <c:v>0.39800000000000002</c:v>
                </c:pt>
                <c:pt idx="418">
                  <c:v>0.379</c:v>
                </c:pt>
                <c:pt idx="419">
                  <c:v>0.32300000000000001</c:v>
                </c:pt>
                <c:pt idx="420">
                  <c:v>0.317</c:v>
                </c:pt>
                <c:pt idx="421">
                  <c:v>0.33</c:v>
                </c:pt>
                <c:pt idx="422">
                  <c:v>0.30099999999999999</c:v>
                </c:pt>
                <c:pt idx="423">
                  <c:v>0.315</c:v>
                </c:pt>
                <c:pt idx="424">
                  <c:v>0.30499999999999999</c:v>
                </c:pt>
                <c:pt idx="425">
                  <c:v>0.30199999999999999</c:v>
                </c:pt>
                <c:pt idx="426">
                  <c:v>0.32800000000000001</c:v>
                </c:pt>
                <c:pt idx="427">
                  <c:v>0.35099999999999998</c:v>
                </c:pt>
                <c:pt idx="428">
                  <c:v>0.34300000000000003</c:v>
                </c:pt>
                <c:pt idx="429">
                  <c:v>0.34399999999999997</c:v>
                </c:pt>
                <c:pt idx="430">
                  <c:v>0.377</c:v>
                </c:pt>
                <c:pt idx="431">
                  <c:v>0.38</c:v>
                </c:pt>
                <c:pt idx="432">
                  <c:v>0.40799999999999997</c:v>
                </c:pt>
                <c:pt idx="433">
                  <c:v>0.34699999999999998</c:v>
                </c:pt>
                <c:pt idx="434">
                  <c:v>0.33200000000000002</c:v>
                </c:pt>
                <c:pt idx="435">
                  <c:v>0.33500000000000002</c:v>
                </c:pt>
                <c:pt idx="436">
                  <c:v>0.35899999999999999</c:v>
                </c:pt>
                <c:pt idx="437">
                  <c:v>0.378</c:v>
                </c:pt>
                <c:pt idx="438">
                  <c:v>0.35</c:v>
                </c:pt>
                <c:pt idx="439">
                  <c:v>0.39100000000000001</c:v>
                </c:pt>
                <c:pt idx="440">
                  <c:v>0.40500000000000003</c:v>
                </c:pt>
                <c:pt idx="441">
                  <c:v>0.433</c:v>
                </c:pt>
                <c:pt idx="442">
                  <c:v>0.41599999999999998</c:v>
                </c:pt>
                <c:pt idx="443">
                  <c:v>0.42399999999999999</c:v>
                </c:pt>
                <c:pt idx="444">
                  <c:v>0.45</c:v>
                </c:pt>
                <c:pt idx="445">
                  <c:v>0.45800000000000002</c:v>
                </c:pt>
                <c:pt idx="446">
                  <c:v>0.48099999999999998</c:v>
                </c:pt>
                <c:pt idx="447">
                  <c:v>0.48799999999999999</c:v>
                </c:pt>
                <c:pt idx="448">
                  <c:v>0.47899999999999998</c:v>
                </c:pt>
                <c:pt idx="449">
                  <c:v>0.46100000000000002</c:v>
                </c:pt>
                <c:pt idx="450">
                  <c:v>0.51100000000000001</c:v>
                </c:pt>
                <c:pt idx="451">
                  <c:v>0.54600000000000004</c:v>
                </c:pt>
                <c:pt idx="452">
                  <c:v>0.53400000000000003</c:v>
                </c:pt>
                <c:pt idx="453">
                  <c:v>0.52900000000000003</c:v>
                </c:pt>
                <c:pt idx="454">
                  <c:v>0.47399999999999998</c:v>
                </c:pt>
                <c:pt idx="455">
                  <c:v>0.46899999999999997</c:v>
                </c:pt>
                <c:pt idx="456">
                  <c:v>0.42399999999999999</c:v>
                </c:pt>
                <c:pt idx="457">
                  <c:v>0.48</c:v>
                </c:pt>
                <c:pt idx="458">
                  <c:v>0.53700000000000003</c:v>
                </c:pt>
                <c:pt idx="459">
                  <c:v>0.56399999999999995</c:v>
                </c:pt>
                <c:pt idx="460">
                  <c:v>0.54200000000000004</c:v>
                </c:pt>
                <c:pt idx="461">
                  <c:v>0.53900000000000003</c:v>
                </c:pt>
                <c:pt idx="462">
                  <c:v>0.55100000000000005</c:v>
                </c:pt>
                <c:pt idx="463">
                  <c:v>0.51800000000000002</c:v>
                </c:pt>
                <c:pt idx="464">
                  <c:v>0.498</c:v>
                </c:pt>
                <c:pt idx="465">
                  <c:v>0.505</c:v>
                </c:pt>
                <c:pt idx="466">
                  <c:v>0.48799999999999999</c:v>
                </c:pt>
                <c:pt idx="467">
                  <c:v>0.46200000000000002</c:v>
                </c:pt>
                <c:pt idx="468">
                  <c:v>0.42199999999999999</c:v>
                </c:pt>
                <c:pt idx="469">
                  <c:v>0.434</c:v>
                </c:pt>
                <c:pt idx="470">
                  <c:v>0.45300000000000001</c:v>
                </c:pt>
                <c:pt idx="471">
                  <c:v>0.41599999999999998</c:v>
                </c:pt>
                <c:pt idx="472">
                  <c:v>0.39</c:v>
                </c:pt>
                <c:pt idx="473">
                  <c:v>0.39700000000000002</c:v>
                </c:pt>
                <c:pt idx="474">
                  <c:v>0.35</c:v>
                </c:pt>
                <c:pt idx="475">
                  <c:v>0.379</c:v>
                </c:pt>
                <c:pt idx="476">
                  <c:v>0.373</c:v>
                </c:pt>
                <c:pt idx="477">
                  <c:v>0.38400000000000001</c:v>
                </c:pt>
                <c:pt idx="478">
                  <c:v>0.39700000000000002</c:v>
                </c:pt>
                <c:pt idx="479">
                  <c:v>0.436</c:v>
                </c:pt>
                <c:pt idx="480">
                  <c:v>0.42299999999999999</c:v>
                </c:pt>
                <c:pt idx="481">
                  <c:v>0.432</c:v>
                </c:pt>
                <c:pt idx="482">
                  <c:v>0.44600000000000001</c:v>
                </c:pt>
                <c:pt idx="483">
                  <c:v>0.45500000000000002</c:v>
                </c:pt>
                <c:pt idx="484">
                  <c:v>0.41</c:v>
                </c:pt>
                <c:pt idx="485">
                  <c:v>0.38700000000000001</c:v>
                </c:pt>
                <c:pt idx="486">
                  <c:v>0.40799999999999997</c:v>
                </c:pt>
                <c:pt idx="487">
                  <c:v>0.4</c:v>
                </c:pt>
                <c:pt idx="488">
                  <c:v>0.35899999999999999</c:v>
                </c:pt>
                <c:pt idx="489">
                  <c:v>0.374</c:v>
                </c:pt>
                <c:pt idx="490">
                  <c:v>0.376</c:v>
                </c:pt>
                <c:pt idx="491">
                  <c:v>0.35</c:v>
                </c:pt>
                <c:pt idx="492">
                  <c:v>0.373</c:v>
                </c:pt>
                <c:pt idx="493">
                  <c:v>0.36899999999999999</c:v>
                </c:pt>
                <c:pt idx="494">
                  <c:v>0.33900000000000002</c:v>
                </c:pt>
                <c:pt idx="495">
                  <c:v>0.36299999999999999</c:v>
                </c:pt>
                <c:pt idx="496">
                  <c:v>0.34799999999999998</c:v>
                </c:pt>
                <c:pt idx="497">
                  <c:v>0.34899999999999998</c:v>
                </c:pt>
                <c:pt idx="498">
                  <c:v>0.32200000000000001</c:v>
                </c:pt>
                <c:pt idx="499">
                  <c:v>0.309</c:v>
                </c:pt>
                <c:pt idx="500">
                  <c:v>0.307</c:v>
                </c:pt>
                <c:pt idx="501">
                  <c:v>0.26400000000000001</c:v>
                </c:pt>
                <c:pt idx="502">
                  <c:v>0.27400000000000002</c:v>
                </c:pt>
                <c:pt idx="503">
                  <c:v>0.22600000000000001</c:v>
                </c:pt>
                <c:pt idx="504">
                  <c:v>0.253</c:v>
                </c:pt>
                <c:pt idx="505">
                  <c:v>0.24</c:v>
                </c:pt>
                <c:pt idx="506">
                  <c:v>0.23699999999999999</c:v>
                </c:pt>
                <c:pt idx="507">
                  <c:v>0.26900000000000002</c:v>
                </c:pt>
                <c:pt idx="508">
                  <c:v>0.28299999999999997</c:v>
                </c:pt>
                <c:pt idx="509">
                  <c:v>0.255</c:v>
                </c:pt>
                <c:pt idx="510">
                  <c:v>0.25700000000000001</c:v>
                </c:pt>
                <c:pt idx="511">
                  <c:v>0.24399999999999999</c:v>
                </c:pt>
                <c:pt idx="512">
                  <c:v>0.24199999999999999</c:v>
                </c:pt>
                <c:pt idx="513">
                  <c:v>0.23300000000000001</c:v>
                </c:pt>
                <c:pt idx="514">
                  <c:v>0.254</c:v>
                </c:pt>
                <c:pt idx="515">
                  <c:v>0.249</c:v>
                </c:pt>
                <c:pt idx="516">
                  <c:v>0.249</c:v>
                </c:pt>
                <c:pt idx="517">
                  <c:v>0.249</c:v>
                </c:pt>
                <c:pt idx="518">
                  <c:v>0.22800000000000001</c:v>
                </c:pt>
                <c:pt idx="519">
                  <c:v>0.24199999999999999</c:v>
                </c:pt>
                <c:pt idx="520">
                  <c:v>0.246</c:v>
                </c:pt>
                <c:pt idx="521">
                  <c:v>0.246</c:v>
                </c:pt>
                <c:pt idx="522">
                  <c:v>0.17100000000000001</c:v>
                </c:pt>
                <c:pt idx="523">
                  <c:v>0.151</c:v>
                </c:pt>
                <c:pt idx="524">
                  <c:v>0.20799999999999999</c:v>
                </c:pt>
                <c:pt idx="525">
                  <c:v>0.216</c:v>
                </c:pt>
                <c:pt idx="526">
                  <c:v>0.23</c:v>
                </c:pt>
                <c:pt idx="527">
                  <c:v>0.215</c:v>
                </c:pt>
                <c:pt idx="528">
                  <c:v>0.19700000000000001</c:v>
                </c:pt>
                <c:pt idx="529">
                  <c:v>0.182</c:v>
                </c:pt>
                <c:pt idx="530">
                  <c:v>0.23200000000000001</c:v>
                </c:pt>
                <c:pt idx="531">
                  <c:v>0.20599999999999999</c:v>
                </c:pt>
                <c:pt idx="532">
                  <c:v>0.223</c:v>
                </c:pt>
                <c:pt idx="533">
                  <c:v>0.24199999999999999</c:v>
                </c:pt>
                <c:pt idx="534">
                  <c:v>0.26200000000000001</c:v>
                </c:pt>
                <c:pt idx="535">
                  <c:v>0.25900000000000001</c:v>
                </c:pt>
                <c:pt idx="536">
                  <c:v>0.24</c:v>
                </c:pt>
                <c:pt idx="537">
                  <c:v>0.22500000000000001</c:v>
                </c:pt>
                <c:pt idx="538">
                  <c:v>0.17899999999999999</c:v>
                </c:pt>
                <c:pt idx="539">
                  <c:v>0.19800000000000001</c:v>
                </c:pt>
                <c:pt idx="540">
                  <c:v>0.20699999999999999</c:v>
                </c:pt>
                <c:pt idx="541">
                  <c:v>0.19700000000000001</c:v>
                </c:pt>
                <c:pt idx="542">
                  <c:v>0.186</c:v>
                </c:pt>
                <c:pt idx="543">
                  <c:v>0.156</c:v>
                </c:pt>
                <c:pt idx="544">
                  <c:v>0.16600000000000001</c:v>
                </c:pt>
                <c:pt idx="545">
                  <c:v>0.18</c:v>
                </c:pt>
                <c:pt idx="546">
                  <c:v>0.16600000000000001</c:v>
                </c:pt>
                <c:pt idx="547">
                  <c:v>0.16400000000000001</c:v>
                </c:pt>
                <c:pt idx="548">
                  <c:v>0.113</c:v>
                </c:pt>
                <c:pt idx="549">
                  <c:v>8.5000000000000006E-2</c:v>
                </c:pt>
                <c:pt idx="550">
                  <c:v>0.11600000000000001</c:v>
                </c:pt>
                <c:pt idx="551">
                  <c:v>0.13100000000000001</c:v>
                </c:pt>
                <c:pt idx="552">
                  <c:v>0.122</c:v>
                </c:pt>
                <c:pt idx="553">
                  <c:v>0.10199999999999999</c:v>
                </c:pt>
                <c:pt idx="554">
                  <c:v>0.10299999999999999</c:v>
                </c:pt>
                <c:pt idx="555">
                  <c:v>0.11</c:v>
                </c:pt>
                <c:pt idx="556">
                  <c:v>0.10100000000000001</c:v>
                </c:pt>
                <c:pt idx="557">
                  <c:v>0.10100000000000001</c:v>
                </c:pt>
                <c:pt idx="558">
                  <c:v>0.128</c:v>
                </c:pt>
                <c:pt idx="559">
                  <c:v>9.8000000000000004E-2</c:v>
                </c:pt>
                <c:pt idx="560">
                  <c:v>0.107</c:v>
                </c:pt>
                <c:pt idx="561">
                  <c:v>0.114</c:v>
                </c:pt>
                <c:pt idx="562">
                  <c:v>0.154</c:v>
                </c:pt>
                <c:pt idx="563">
                  <c:v>0.186</c:v>
                </c:pt>
                <c:pt idx="564">
                  <c:v>0.187</c:v>
                </c:pt>
                <c:pt idx="565">
                  <c:v>0.159</c:v>
                </c:pt>
                <c:pt idx="566">
                  <c:v>0.16700000000000001</c:v>
                </c:pt>
                <c:pt idx="567">
                  <c:v>0.13</c:v>
                </c:pt>
                <c:pt idx="568">
                  <c:v>6.7000000000000004E-2</c:v>
                </c:pt>
                <c:pt idx="569">
                  <c:v>7.3999999999999996E-2</c:v>
                </c:pt>
                <c:pt idx="570">
                  <c:v>6.4000000000000001E-2</c:v>
                </c:pt>
                <c:pt idx="571">
                  <c:v>5.8999999999999997E-2</c:v>
                </c:pt>
                <c:pt idx="572">
                  <c:v>6.5000000000000002E-2</c:v>
                </c:pt>
                <c:pt idx="573">
                  <c:v>8.5999999999999993E-2</c:v>
                </c:pt>
                <c:pt idx="574">
                  <c:v>8.8999999999999996E-2</c:v>
                </c:pt>
                <c:pt idx="575">
                  <c:v>0.08</c:v>
                </c:pt>
                <c:pt idx="576">
                  <c:v>0.10299999999999999</c:v>
                </c:pt>
                <c:pt idx="577">
                  <c:v>8.1000000000000003E-2</c:v>
                </c:pt>
                <c:pt idx="578">
                  <c:v>3.9E-2</c:v>
                </c:pt>
                <c:pt idx="579">
                  <c:v>-2.5000000000000001E-2</c:v>
                </c:pt>
                <c:pt idx="580">
                  <c:v>-2.3E-2</c:v>
                </c:pt>
                <c:pt idx="581">
                  <c:v>-1.4E-2</c:v>
                </c:pt>
                <c:pt idx="582">
                  <c:v>-8.1000000000000003E-2</c:v>
                </c:pt>
                <c:pt idx="583">
                  <c:v>-7.0000000000000007E-2</c:v>
                </c:pt>
                <c:pt idx="584">
                  <c:v>-7.0999999999999994E-2</c:v>
                </c:pt>
                <c:pt idx="585">
                  <c:v>-2.5999999999999999E-2</c:v>
                </c:pt>
                <c:pt idx="586">
                  <c:v>-0.05</c:v>
                </c:pt>
                <c:pt idx="587">
                  <c:v>-2E-3</c:v>
                </c:pt>
                <c:pt idx="588">
                  <c:v>-5.0000000000000001E-3</c:v>
                </c:pt>
                <c:pt idx="589">
                  <c:v>4.0000000000000001E-3</c:v>
                </c:pt>
                <c:pt idx="590">
                  <c:v>2E-3</c:v>
                </c:pt>
                <c:pt idx="591">
                  <c:v>-5.0000000000000001E-3</c:v>
                </c:pt>
                <c:pt idx="592">
                  <c:v>-3.2000000000000001E-2</c:v>
                </c:pt>
                <c:pt idx="593">
                  <c:v>-5.0000000000000001E-3</c:v>
                </c:pt>
                <c:pt idx="594">
                  <c:v>5.5E-2</c:v>
                </c:pt>
                <c:pt idx="595">
                  <c:v>5.3999999999999999E-2</c:v>
                </c:pt>
                <c:pt idx="596">
                  <c:v>6.3E-2</c:v>
                </c:pt>
                <c:pt idx="597">
                  <c:v>8.3000000000000004E-2</c:v>
                </c:pt>
                <c:pt idx="598">
                  <c:v>2.4E-2</c:v>
                </c:pt>
                <c:pt idx="599">
                  <c:v>2.4E-2</c:v>
                </c:pt>
                <c:pt idx="600">
                  <c:v>2.4E-2</c:v>
                </c:pt>
                <c:pt idx="601">
                  <c:v>4.2000000000000003E-2</c:v>
                </c:pt>
                <c:pt idx="602">
                  <c:v>-1.2999999999999999E-2</c:v>
                </c:pt>
                <c:pt idx="603">
                  <c:v>-8.9999999999999993E-3</c:v>
                </c:pt>
                <c:pt idx="604">
                  <c:v>-1.7999999999999999E-2</c:v>
                </c:pt>
                <c:pt idx="605">
                  <c:v>1E-3</c:v>
                </c:pt>
                <c:pt idx="606">
                  <c:v>1.4E-2</c:v>
                </c:pt>
                <c:pt idx="607">
                  <c:v>1.4E-2</c:v>
                </c:pt>
                <c:pt idx="608">
                  <c:v>2.4E-2</c:v>
                </c:pt>
                <c:pt idx="609">
                  <c:v>0.02</c:v>
                </c:pt>
                <c:pt idx="610">
                  <c:v>8.9999999999999993E-3</c:v>
                </c:pt>
                <c:pt idx="611">
                  <c:v>-3.6999999999999998E-2</c:v>
                </c:pt>
                <c:pt idx="612">
                  <c:v>-4.2999999999999997E-2</c:v>
                </c:pt>
                <c:pt idx="613">
                  <c:v>-0.05</c:v>
                </c:pt>
                <c:pt idx="614">
                  <c:v>-4.8000000000000001E-2</c:v>
                </c:pt>
                <c:pt idx="615">
                  <c:v>-7.3999999999999996E-2</c:v>
                </c:pt>
                <c:pt idx="616">
                  <c:v>-7.0999999999999994E-2</c:v>
                </c:pt>
                <c:pt idx="617">
                  <c:v>-9.6000000000000002E-2</c:v>
                </c:pt>
                <c:pt idx="618">
                  <c:v>-9.0999999999999998E-2</c:v>
                </c:pt>
                <c:pt idx="619">
                  <c:v>-0.105</c:v>
                </c:pt>
                <c:pt idx="620">
                  <c:v>-8.7999999999999995E-2</c:v>
                </c:pt>
                <c:pt idx="621">
                  <c:v>-5.8999999999999997E-2</c:v>
                </c:pt>
                <c:pt idx="622">
                  <c:v>-7.9000000000000001E-2</c:v>
                </c:pt>
                <c:pt idx="623">
                  <c:v>-0.12</c:v>
                </c:pt>
                <c:pt idx="624">
                  <c:v>-0.11700000000000001</c:v>
                </c:pt>
                <c:pt idx="625">
                  <c:v>-0.14199999999999999</c:v>
                </c:pt>
                <c:pt idx="626">
                  <c:v>-0.154</c:v>
                </c:pt>
                <c:pt idx="627">
                  <c:v>-0.17399999999999999</c:v>
                </c:pt>
                <c:pt idx="628">
                  <c:v>-0.16900000000000001</c:v>
                </c:pt>
                <c:pt idx="629">
                  <c:v>-0.20100000000000001</c:v>
                </c:pt>
                <c:pt idx="630">
                  <c:v>-0.19900000000000001</c:v>
                </c:pt>
                <c:pt idx="631">
                  <c:v>-0.20699999999999999</c:v>
                </c:pt>
                <c:pt idx="632">
                  <c:v>-0.221</c:v>
                </c:pt>
                <c:pt idx="633">
                  <c:v>-0.23300000000000001</c:v>
                </c:pt>
                <c:pt idx="634">
                  <c:v>-0.255</c:v>
                </c:pt>
                <c:pt idx="635">
                  <c:v>-0.219</c:v>
                </c:pt>
                <c:pt idx="636">
                  <c:v>-0.23100000000000001</c:v>
                </c:pt>
                <c:pt idx="637">
                  <c:v>-0.23499999999999999</c:v>
                </c:pt>
                <c:pt idx="638">
                  <c:v>-0.24299999999999999</c:v>
                </c:pt>
                <c:pt idx="639">
                  <c:v>-0.25600000000000001</c:v>
                </c:pt>
                <c:pt idx="640">
                  <c:v>-0.246</c:v>
                </c:pt>
                <c:pt idx="641">
                  <c:v>-0.32300000000000001</c:v>
                </c:pt>
                <c:pt idx="642">
                  <c:v>-0.28599999999999998</c:v>
                </c:pt>
                <c:pt idx="643">
                  <c:v>-0.32200000000000001</c:v>
                </c:pt>
                <c:pt idx="644">
                  <c:v>-0.28100000000000003</c:v>
                </c:pt>
                <c:pt idx="645">
                  <c:v>-0.309</c:v>
                </c:pt>
                <c:pt idx="646">
                  <c:v>-0.33200000000000002</c:v>
                </c:pt>
                <c:pt idx="647">
                  <c:v>-0.30599999999999999</c:v>
                </c:pt>
                <c:pt idx="648">
                  <c:v>-0.315</c:v>
                </c:pt>
                <c:pt idx="649">
                  <c:v>-0.32600000000000001</c:v>
                </c:pt>
                <c:pt idx="650">
                  <c:v>-0.36</c:v>
                </c:pt>
                <c:pt idx="651">
                  <c:v>-0.36499999999999999</c:v>
                </c:pt>
                <c:pt idx="652">
                  <c:v>-0.38400000000000001</c:v>
                </c:pt>
                <c:pt idx="653">
                  <c:v>-0.39800000000000002</c:v>
                </c:pt>
                <c:pt idx="654">
                  <c:v>-0.35899999999999999</c:v>
                </c:pt>
                <c:pt idx="655">
                  <c:v>-0.377</c:v>
                </c:pt>
                <c:pt idx="656">
                  <c:v>-0.35699999999999998</c:v>
                </c:pt>
                <c:pt idx="657">
                  <c:v>-0.30499999999999999</c:v>
                </c:pt>
                <c:pt idx="658">
                  <c:v>-0.26400000000000001</c:v>
                </c:pt>
                <c:pt idx="659">
                  <c:v>-0.245</c:v>
                </c:pt>
                <c:pt idx="660">
                  <c:v>-0.29599999999999999</c:v>
                </c:pt>
                <c:pt idx="661">
                  <c:v>-0.29199999999999998</c:v>
                </c:pt>
                <c:pt idx="662">
                  <c:v>-0.28999999999999998</c:v>
                </c:pt>
                <c:pt idx="663">
                  <c:v>-0.309</c:v>
                </c:pt>
                <c:pt idx="664">
                  <c:v>-0.32200000000000001</c:v>
                </c:pt>
                <c:pt idx="665">
                  <c:v>-0.34699999999999998</c:v>
                </c:pt>
                <c:pt idx="666">
                  <c:v>-0.35699999999999998</c:v>
                </c:pt>
                <c:pt idx="667">
                  <c:v>-0.379</c:v>
                </c:pt>
                <c:pt idx="668">
                  <c:v>-0.36099999999999999</c:v>
                </c:pt>
                <c:pt idx="669">
                  <c:v>-0.377</c:v>
                </c:pt>
                <c:pt idx="670">
                  <c:v>-0.39100000000000001</c:v>
                </c:pt>
                <c:pt idx="671">
                  <c:v>-0.39800000000000002</c:v>
                </c:pt>
                <c:pt idx="672">
                  <c:v>-0.436</c:v>
                </c:pt>
                <c:pt idx="673">
                  <c:v>-0.45300000000000001</c:v>
                </c:pt>
                <c:pt idx="674">
                  <c:v>-0.49</c:v>
                </c:pt>
                <c:pt idx="675">
                  <c:v>-0.50900000000000001</c:v>
                </c:pt>
                <c:pt idx="676">
                  <c:v>-0.53700000000000003</c:v>
                </c:pt>
                <c:pt idx="677">
                  <c:v>-0.57899999999999996</c:v>
                </c:pt>
                <c:pt idx="678">
                  <c:v>-0.55800000000000005</c:v>
                </c:pt>
                <c:pt idx="679">
                  <c:v>-0.57999999999999996</c:v>
                </c:pt>
                <c:pt idx="680">
                  <c:v>-0.59399999999999997</c:v>
                </c:pt>
                <c:pt idx="681">
                  <c:v>-0.60899999999999999</c:v>
                </c:pt>
                <c:pt idx="682">
                  <c:v>-0.64900000000000002</c:v>
                </c:pt>
                <c:pt idx="683">
                  <c:v>-0.70099999999999996</c:v>
                </c:pt>
                <c:pt idx="684">
                  <c:v>-0.68</c:v>
                </c:pt>
                <c:pt idx="685">
                  <c:v>-0.64600000000000002</c:v>
                </c:pt>
                <c:pt idx="686">
                  <c:v>-0.69099999999999995</c:v>
                </c:pt>
                <c:pt idx="687">
                  <c:v>-0.67300000000000004</c:v>
                </c:pt>
                <c:pt idx="688">
                  <c:v>-0.64100000000000001</c:v>
                </c:pt>
                <c:pt idx="689">
                  <c:v>-0.67200000000000004</c:v>
                </c:pt>
                <c:pt idx="690">
                  <c:v>-0.67</c:v>
                </c:pt>
                <c:pt idx="691">
                  <c:v>-0.69699999999999995</c:v>
                </c:pt>
                <c:pt idx="692">
                  <c:v>-0.71799999999999997</c:v>
                </c:pt>
                <c:pt idx="693">
                  <c:v>-0.69299999999999995</c:v>
                </c:pt>
                <c:pt idx="694">
                  <c:v>-0.70699999999999996</c:v>
                </c:pt>
                <c:pt idx="695">
                  <c:v>-0.70099999999999996</c:v>
                </c:pt>
                <c:pt idx="696">
                  <c:v>-0.71499999999999997</c:v>
                </c:pt>
                <c:pt idx="697">
                  <c:v>-0.67700000000000005</c:v>
                </c:pt>
                <c:pt idx="698">
                  <c:v>-0.59199999999999997</c:v>
                </c:pt>
                <c:pt idx="699">
                  <c:v>-0.63300000000000001</c:v>
                </c:pt>
                <c:pt idx="700">
                  <c:v>-0.58299999999999996</c:v>
                </c:pt>
                <c:pt idx="701">
                  <c:v>-0.55000000000000004</c:v>
                </c:pt>
                <c:pt idx="702">
                  <c:v>-0.56699999999999995</c:v>
                </c:pt>
                <c:pt idx="703">
                  <c:v>-0.53800000000000003</c:v>
                </c:pt>
                <c:pt idx="704">
                  <c:v>-0.45300000000000001</c:v>
                </c:pt>
                <c:pt idx="705">
                  <c:v>-0.47399999999999998</c:v>
                </c:pt>
                <c:pt idx="706">
                  <c:v>-0.47399999999999998</c:v>
                </c:pt>
                <c:pt idx="707">
                  <c:v>-0.51100000000000001</c:v>
                </c:pt>
                <c:pt idx="708">
                  <c:v>-0.505</c:v>
                </c:pt>
                <c:pt idx="709">
                  <c:v>-0.52</c:v>
                </c:pt>
                <c:pt idx="710">
                  <c:v>-0.58099999999999996</c:v>
                </c:pt>
                <c:pt idx="711">
                  <c:v>-0.60399999999999998</c:v>
                </c:pt>
                <c:pt idx="712">
                  <c:v>-0.58699999999999997</c:v>
                </c:pt>
                <c:pt idx="713">
                  <c:v>-0.57999999999999996</c:v>
                </c:pt>
                <c:pt idx="714">
                  <c:v>-0.57699999999999996</c:v>
                </c:pt>
                <c:pt idx="715">
                  <c:v>-0.56999999999999995</c:v>
                </c:pt>
                <c:pt idx="716">
                  <c:v>-0.55700000000000005</c:v>
                </c:pt>
                <c:pt idx="717">
                  <c:v>-0.54400000000000004</c:v>
                </c:pt>
                <c:pt idx="718">
                  <c:v>-0.58399999999999996</c:v>
                </c:pt>
                <c:pt idx="719">
                  <c:v>-0.58699999999999997</c:v>
                </c:pt>
                <c:pt idx="720">
                  <c:v>-0.57599999999999996</c:v>
                </c:pt>
                <c:pt idx="721">
                  <c:v>-0.59699999999999998</c:v>
                </c:pt>
                <c:pt idx="722">
                  <c:v>-0.55500000000000005</c:v>
                </c:pt>
                <c:pt idx="723">
                  <c:v>-0.49</c:v>
                </c:pt>
                <c:pt idx="724">
                  <c:v>-0.438</c:v>
                </c:pt>
                <c:pt idx="725">
                  <c:v>-0.45700000000000002</c:v>
                </c:pt>
                <c:pt idx="726">
                  <c:v>-0.42399999999999999</c:v>
                </c:pt>
              </c:numCache>
            </c:numRef>
          </c:val>
          <c:smooth val="0"/>
          <c:extLst>
            <c:ext xmlns:c16="http://schemas.microsoft.com/office/drawing/2014/chart" uri="{C3380CC4-5D6E-409C-BE32-E72D297353CC}">
              <c16:uniqueId val="{00000001-C5CF-43FA-A552-7FD0911792D0}"/>
            </c:ext>
          </c:extLst>
        </c:ser>
        <c:ser>
          <c:idx val="2"/>
          <c:order val="2"/>
          <c:tx>
            <c:strRef>
              <c:f>Sayfa2!$E$2</c:f>
              <c:strCache>
                <c:ptCount val="1"/>
                <c:pt idx="0">
                  <c:v>ABD</c:v>
                </c:pt>
              </c:strCache>
            </c:strRef>
          </c:tx>
          <c:spPr>
            <a:ln w="28575" cap="rnd">
              <a:solidFill>
                <a:schemeClr val="accent3"/>
              </a:solidFill>
              <a:round/>
            </a:ln>
            <a:effectLst/>
          </c:spPr>
          <c:marker>
            <c:symbol val="none"/>
          </c:marker>
          <c:cat>
            <c:numRef>
              <c:f>Sayfa2!$A$3:$A$729</c:f>
              <c:numCache>
                <c:formatCode>m/d/yyyy</c:formatCode>
                <c:ptCount val="72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numCache>
            </c:numRef>
          </c:cat>
          <c:val>
            <c:numRef>
              <c:f>Sayfa2!$E$3:$E$729</c:f>
              <c:numCache>
                <c:formatCode>General</c:formatCode>
                <c:ptCount val="727"/>
                <c:pt idx="0">
                  <c:v>2.4319999999999999</c:v>
                </c:pt>
                <c:pt idx="1">
                  <c:v>2.4540000000000002</c:v>
                </c:pt>
                <c:pt idx="2">
                  <c:v>2.452</c:v>
                </c:pt>
                <c:pt idx="3">
                  <c:v>2.3679999999999999</c:v>
                </c:pt>
                <c:pt idx="4">
                  <c:v>2.4180000000000001</c:v>
                </c:pt>
                <c:pt idx="5">
                  <c:v>2.3759999999999999</c:v>
                </c:pt>
                <c:pt idx="6">
                  <c:v>2.379</c:v>
                </c:pt>
                <c:pt idx="7">
                  <c:v>2.37</c:v>
                </c:pt>
                <c:pt idx="8">
                  <c:v>2.3610000000000002</c:v>
                </c:pt>
                <c:pt idx="9">
                  <c:v>2.38</c:v>
                </c:pt>
                <c:pt idx="10">
                  <c:v>2.38</c:v>
                </c:pt>
                <c:pt idx="11">
                  <c:v>2.327</c:v>
                </c:pt>
                <c:pt idx="12">
                  <c:v>2.387</c:v>
                </c:pt>
                <c:pt idx="13">
                  <c:v>2.4590000000000001</c:v>
                </c:pt>
                <c:pt idx="14">
                  <c:v>2.4670000000000001</c:v>
                </c:pt>
                <c:pt idx="15">
                  <c:v>2.4009999999999998</c:v>
                </c:pt>
                <c:pt idx="16">
                  <c:v>2.4710000000000001</c:v>
                </c:pt>
                <c:pt idx="17">
                  <c:v>2.5230000000000001</c:v>
                </c:pt>
                <c:pt idx="18">
                  <c:v>2.508</c:v>
                </c:pt>
                <c:pt idx="19">
                  <c:v>2.4809999999999999</c:v>
                </c:pt>
                <c:pt idx="20">
                  <c:v>2.4830000000000001</c:v>
                </c:pt>
                <c:pt idx="21">
                  <c:v>2.4510000000000001</c:v>
                </c:pt>
                <c:pt idx="22">
                  <c:v>2.4740000000000002</c:v>
                </c:pt>
                <c:pt idx="23">
                  <c:v>2.4700000000000002</c:v>
                </c:pt>
                <c:pt idx="24">
                  <c:v>2.4910000000000001</c:v>
                </c:pt>
                <c:pt idx="25">
                  <c:v>2.4129999999999998</c:v>
                </c:pt>
                <c:pt idx="26">
                  <c:v>2.3889999999999998</c:v>
                </c:pt>
                <c:pt idx="27">
                  <c:v>2.351</c:v>
                </c:pt>
                <c:pt idx="28">
                  <c:v>2.3969999999999998</c:v>
                </c:pt>
                <c:pt idx="29">
                  <c:v>2.4089999999999998</c:v>
                </c:pt>
                <c:pt idx="30">
                  <c:v>2.4340000000000002</c:v>
                </c:pt>
                <c:pt idx="31">
                  <c:v>2.4700000000000002</c:v>
                </c:pt>
                <c:pt idx="32">
                  <c:v>2.5019999999999998</c:v>
                </c:pt>
                <c:pt idx="33">
                  <c:v>2.4500000000000002</c:v>
                </c:pt>
                <c:pt idx="34">
                  <c:v>2.4249999999999998</c:v>
                </c:pt>
                <c:pt idx="35">
                  <c:v>2.4249999999999998</c:v>
                </c:pt>
                <c:pt idx="36">
                  <c:v>2.4289999999999998</c:v>
                </c:pt>
                <c:pt idx="37">
                  <c:v>2.4180000000000001</c:v>
                </c:pt>
                <c:pt idx="38">
                  <c:v>2.3879999999999999</c:v>
                </c:pt>
                <c:pt idx="39">
                  <c:v>2.3170000000000002</c:v>
                </c:pt>
                <c:pt idx="40">
                  <c:v>2.367</c:v>
                </c:pt>
                <c:pt idx="41">
                  <c:v>2.3580000000000001</c:v>
                </c:pt>
                <c:pt idx="42">
                  <c:v>2.4620000000000002</c:v>
                </c:pt>
                <c:pt idx="43">
                  <c:v>2.4889999999999999</c:v>
                </c:pt>
                <c:pt idx="44">
                  <c:v>2.492</c:v>
                </c:pt>
                <c:pt idx="45">
                  <c:v>2.4929999999999999</c:v>
                </c:pt>
                <c:pt idx="46">
                  <c:v>2.5110000000000001</c:v>
                </c:pt>
                <c:pt idx="47">
                  <c:v>2.5510000000000002</c:v>
                </c:pt>
                <c:pt idx="48">
                  <c:v>2.5979999999999999</c:v>
                </c:pt>
                <c:pt idx="49">
                  <c:v>2.5819999999999999</c:v>
                </c:pt>
                <c:pt idx="50">
                  <c:v>2.6070000000000002</c:v>
                </c:pt>
                <c:pt idx="51">
                  <c:v>2.5950000000000002</c:v>
                </c:pt>
                <c:pt idx="52">
                  <c:v>2.504</c:v>
                </c:pt>
                <c:pt idx="53">
                  <c:v>2.524</c:v>
                </c:pt>
                <c:pt idx="54">
                  <c:v>2.5</c:v>
                </c:pt>
                <c:pt idx="55">
                  <c:v>2.472</c:v>
                </c:pt>
                <c:pt idx="56">
                  <c:v>2.4340000000000002</c:v>
                </c:pt>
                <c:pt idx="57">
                  <c:v>2.3959999999999999</c:v>
                </c:pt>
                <c:pt idx="58">
                  <c:v>2.4180000000000001</c:v>
                </c:pt>
                <c:pt idx="59">
                  <c:v>2.4</c:v>
                </c:pt>
                <c:pt idx="60">
                  <c:v>2.375</c:v>
                </c:pt>
                <c:pt idx="61">
                  <c:v>2.4089999999999998</c:v>
                </c:pt>
                <c:pt idx="62">
                  <c:v>2.387</c:v>
                </c:pt>
                <c:pt idx="63">
                  <c:v>2.4180000000000001</c:v>
                </c:pt>
                <c:pt idx="64">
                  <c:v>2.395</c:v>
                </c:pt>
                <c:pt idx="65">
                  <c:v>2.35</c:v>
                </c:pt>
                <c:pt idx="66">
                  <c:v>2.35</c:v>
                </c:pt>
                <c:pt idx="67">
                  <c:v>2.3570000000000002</c:v>
                </c:pt>
                <c:pt idx="68">
                  <c:v>2.343</c:v>
                </c:pt>
                <c:pt idx="69">
                  <c:v>2.3730000000000002</c:v>
                </c:pt>
                <c:pt idx="70">
                  <c:v>2.3610000000000002</c:v>
                </c:pt>
                <c:pt idx="71">
                  <c:v>2.298</c:v>
                </c:pt>
                <c:pt idx="72">
                  <c:v>2.2959999999999998</c:v>
                </c:pt>
                <c:pt idx="73">
                  <c:v>2.2280000000000002</c:v>
                </c:pt>
                <c:pt idx="74">
                  <c:v>2.2280000000000002</c:v>
                </c:pt>
                <c:pt idx="75">
                  <c:v>2.2519999999999998</c:v>
                </c:pt>
                <c:pt idx="76">
                  <c:v>2.1789999999999998</c:v>
                </c:pt>
                <c:pt idx="77">
                  <c:v>2.202</c:v>
                </c:pt>
                <c:pt idx="78">
                  <c:v>2.2410000000000001</c:v>
                </c:pt>
                <c:pt idx="79">
                  <c:v>2.2360000000000002</c:v>
                </c:pt>
                <c:pt idx="80">
                  <c:v>2.2730000000000001</c:v>
                </c:pt>
                <c:pt idx="81">
                  <c:v>2.3290000000000002</c:v>
                </c:pt>
                <c:pt idx="82">
                  <c:v>2.3109999999999999</c:v>
                </c:pt>
                <c:pt idx="83">
                  <c:v>2.2959999999999998</c:v>
                </c:pt>
                <c:pt idx="84">
                  <c:v>2.282</c:v>
                </c:pt>
                <c:pt idx="85">
                  <c:v>2.327</c:v>
                </c:pt>
                <c:pt idx="86">
                  <c:v>2.2959999999999998</c:v>
                </c:pt>
                <c:pt idx="87">
                  <c:v>2.3090000000000002</c:v>
                </c:pt>
                <c:pt idx="88">
                  <c:v>2.3559999999999999</c:v>
                </c:pt>
                <c:pt idx="89">
                  <c:v>2.3519999999999999</c:v>
                </c:pt>
                <c:pt idx="90">
                  <c:v>2.3759999999999999</c:v>
                </c:pt>
                <c:pt idx="91">
                  <c:v>2.407</c:v>
                </c:pt>
                <c:pt idx="92">
                  <c:v>2.4140000000000001</c:v>
                </c:pt>
                <c:pt idx="93">
                  <c:v>2.4</c:v>
                </c:pt>
                <c:pt idx="94">
                  <c:v>2.3330000000000002</c:v>
                </c:pt>
                <c:pt idx="95">
                  <c:v>2.3380000000000001</c:v>
                </c:pt>
                <c:pt idx="96">
                  <c:v>2.327</c:v>
                </c:pt>
                <c:pt idx="97">
                  <c:v>2.2160000000000002</c:v>
                </c:pt>
                <c:pt idx="98">
                  <c:v>2.2330000000000001</c:v>
                </c:pt>
                <c:pt idx="99">
                  <c:v>2.2450000000000001</c:v>
                </c:pt>
                <c:pt idx="100">
                  <c:v>2.254</c:v>
                </c:pt>
                <c:pt idx="101">
                  <c:v>2.2829999999999999</c:v>
                </c:pt>
                <c:pt idx="102">
                  <c:v>2.266</c:v>
                </c:pt>
                <c:pt idx="103">
                  <c:v>2.2549999999999999</c:v>
                </c:pt>
                <c:pt idx="104">
                  <c:v>2.25</c:v>
                </c:pt>
                <c:pt idx="105">
                  <c:v>2.25</c:v>
                </c:pt>
                <c:pt idx="106">
                  <c:v>2.2149999999999999</c:v>
                </c:pt>
                <c:pt idx="107">
                  <c:v>2.198</c:v>
                </c:pt>
                <c:pt idx="108">
                  <c:v>2.2170000000000001</c:v>
                </c:pt>
                <c:pt idx="109">
                  <c:v>2.1589999999999998</c:v>
                </c:pt>
                <c:pt idx="110">
                  <c:v>2.1800000000000002</c:v>
                </c:pt>
                <c:pt idx="111">
                  <c:v>2.1469999999999998</c:v>
                </c:pt>
                <c:pt idx="112">
                  <c:v>2.1800000000000002</c:v>
                </c:pt>
                <c:pt idx="113">
                  <c:v>2.194</c:v>
                </c:pt>
                <c:pt idx="114">
                  <c:v>2.1989999999999998</c:v>
                </c:pt>
                <c:pt idx="115">
                  <c:v>2.2130000000000001</c:v>
                </c:pt>
                <c:pt idx="116">
                  <c:v>2.2069999999999999</c:v>
                </c:pt>
                <c:pt idx="117">
                  <c:v>2.1379999999999999</c:v>
                </c:pt>
                <c:pt idx="118">
                  <c:v>2.1619999999999999</c:v>
                </c:pt>
                <c:pt idx="119">
                  <c:v>2.157</c:v>
                </c:pt>
                <c:pt idx="120">
                  <c:v>2.1880000000000002</c:v>
                </c:pt>
                <c:pt idx="121">
                  <c:v>2.153</c:v>
                </c:pt>
                <c:pt idx="122">
                  <c:v>2.1549999999999998</c:v>
                </c:pt>
                <c:pt idx="123">
                  <c:v>2.153</c:v>
                </c:pt>
                <c:pt idx="124">
                  <c:v>2.1440000000000001</c:v>
                </c:pt>
                <c:pt idx="125">
                  <c:v>2.137</c:v>
                </c:pt>
                <c:pt idx="126">
                  <c:v>2.198</c:v>
                </c:pt>
                <c:pt idx="127">
                  <c:v>2.2229999999999999</c:v>
                </c:pt>
                <c:pt idx="128">
                  <c:v>2.2669999999999999</c:v>
                </c:pt>
                <c:pt idx="129">
                  <c:v>2.302</c:v>
                </c:pt>
                <c:pt idx="130">
                  <c:v>2.3460000000000001</c:v>
                </c:pt>
                <c:pt idx="131">
                  <c:v>2.3460000000000001</c:v>
                </c:pt>
                <c:pt idx="132">
                  <c:v>2.3340000000000001</c:v>
                </c:pt>
                <c:pt idx="133">
                  <c:v>2.3690000000000002</c:v>
                </c:pt>
                <c:pt idx="134">
                  <c:v>2.3929999999999998</c:v>
                </c:pt>
                <c:pt idx="135">
                  <c:v>2.371</c:v>
                </c:pt>
                <c:pt idx="136">
                  <c:v>2.3620000000000001</c:v>
                </c:pt>
                <c:pt idx="137">
                  <c:v>2.327</c:v>
                </c:pt>
                <c:pt idx="138">
                  <c:v>2.3479999999999999</c:v>
                </c:pt>
                <c:pt idx="139">
                  <c:v>2.319</c:v>
                </c:pt>
                <c:pt idx="140">
                  <c:v>2.3090000000000002</c:v>
                </c:pt>
                <c:pt idx="141">
                  <c:v>2.2629999999999999</c:v>
                </c:pt>
                <c:pt idx="142">
                  <c:v>2.2679999999999998</c:v>
                </c:pt>
                <c:pt idx="143">
                  <c:v>2.266</c:v>
                </c:pt>
                <c:pt idx="144">
                  <c:v>2.2320000000000002</c:v>
                </c:pt>
                <c:pt idx="145">
                  <c:v>2.2530000000000001</c:v>
                </c:pt>
                <c:pt idx="146">
                  <c:v>2.3260000000000001</c:v>
                </c:pt>
                <c:pt idx="147">
                  <c:v>2.282</c:v>
                </c:pt>
                <c:pt idx="148">
                  <c:v>2.31</c:v>
                </c:pt>
                <c:pt idx="149">
                  <c:v>2.2869999999999999</c:v>
                </c:pt>
                <c:pt idx="150">
                  <c:v>2.2919999999999998</c:v>
                </c:pt>
                <c:pt idx="151">
                  <c:v>2.2509999999999999</c:v>
                </c:pt>
                <c:pt idx="152">
                  <c:v>2.262</c:v>
                </c:pt>
                <c:pt idx="153">
                  <c:v>2.2280000000000002</c:v>
                </c:pt>
                <c:pt idx="154">
                  <c:v>2.2690000000000001</c:v>
                </c:pt>
                <c:pt idx="155">
                  <c:v>2.2570000000000001</c:v>
                </c:pt>
                <c:pt idx="156">
                  <c:v>2.282</c:v>
                </c:pt>
                <c:pt idx="157">
                  <c:v>2.2410000000000001</c:v>
                </c:pt>
                <c:pt idx="158">
                  <c:v>2.2109999999999999</c:v>
                </c:pt>
                <c:pt idx="159">
                  <c:v>2.1869999999999998</c:v>
                </c:pt>
                <c:pt idx="160">
                  <c:v>2.218</c:v>
                </c:pt>
                <c:pt idx="161">
                  <c:v>2.266</c:v>
                </c:pt>
                <c:pt idx="162">
                  <c:v>2.2250000000000001</c:v>
                </c:pt>
                <c:pt idx="163">
                  <c:v>2.1970000000000001</c:v>
                </c:pt>
                <c:pt idx="164">
                  <c:v>2.194</c:v>
                </c:pt>
                <c:pt idx="165">
                  <c:v>2.1800000000000002</c:v>
                </c:pt>
                <c:pt idx="166">
                  <c:v>2.2149999999999999</c:v>
                </c:pt>
                <c:pt idx="167">
                  <c:v>2.1709999999999998</c:v>
                </c:pt>
                <c:pt idx="168">
                  <c:v>2.194</c:v>
                </c:pt>
                <c:pt idx="169">
                  <c:v>2.1709999999999998</c:v>
                </c:pt>
                <c:pt idx="170">
                  <c:v>2.1589999999999998</c:v>
                </c:pt>
                <c:pt idx="171">
                  <c:v>2.1360000000000001</c:v>
                </c:pt>
                <c:pt idx="172">
                  <c:v>2.145</c:v>
                </c:pt>
                <c:pt idx="173">
                  <c:v>2.1219999999999999</c:v>
                </c:pt>
                <c:pt idx="174">
                  <c:v>2.157</c:v>
                </c:pt>
                <c:pt idx="175">
                  <c:v>2.157</c:v>
                </c:pt>
                <c:pt idx="176">
                  <c:v>2.0699999999999998</c:v>
                </c:pt>
                <c:pt idx="177">
                  <c:v>2.1059999999999999</c:v>
                </c:pt>
                <c:pt idx="178">
                  <c:v>2.0609999999999999</c:v>
                </c:pt>
                <c:pt idx="179">
                  <c:v>2.0609999999999999</c:v>
                </c:pt>
                <c:pt idx="180">
                  <c:v>2.125</c:v>
                </c:pt>
                <c:pt idx="181">
                  <c:v>2.1709999999999998</c:v>
                </c:pt>
                <c:pt idx="182">
                  <c:v>2.1949999999999998</c:v>
                </c:pt>
                <c:pt idx="183">
                  <c:v>2.1989999999999998</c:v>
                </c:pt>
                <c:pt idx="184">
                  <c:v>2.202</c:v>
                </c:pt>
                <c:pt idx="185">
                  <c:v>2.23</c:v>
                </c:pt>
                <c:pt idx="186">
                  <c:v>2.2429999999999999</c:v>
                </c:pt>
                <c:pt idx="187">
                  <c:v>2.2759999999999998</c:v>
                </c:pt>
                <c:pt idx="188">
                  <c:v>2.278</c:v>
                </c:pt>
                <c:pt idx="189">
                  <c:v>2.262</c:v>
                </c:pt>
                <c:pt idx="190">
                  <c:v>2.2200000000000002</c:v>
                </c:pt>
                <c:pt idx="191">
                  <c:v>2.2290000000000001</c:v>
                </c:pt>
                <c:pt idx="192">
                  <c:v>2.3090000000000002</c:v>
                </c:pt>
                <c:pt idx="193">
                  <c:v>2.3069999999999999</c:v>
                </c:pt>
                <c:pt idx="194">
                  <c:v>2.3260000000000001</c:v>
                </c:pt>
                <c:pt idx="195">
                  <c:v>2.3370000000000002</c:v>
                </c:pt>
                <c:pt idx="196">
                  <c:v>2.3319999999999999</c:v>
                </c:pt>
                <c:pt idx="197">
                  <c:v>2.3319999999999999</c:v>
                </c:pt>
                <c:pt idx="198">
                  <c:v>2.35</c:v>
                </c:pt>
                <c:pt idx="199">
                  <c:v>2.3679999999999999</c:v>
                </c:pt>
                <c:pt idx="200">
                  <c:v>2.3679999999999999</c:v>
                </c:pt>
                <c:pt idx="201">
                  <c:v>2.3450000000000002</c:v>
                </c:pt>
                <c:pt idx="202">
                  <c:v>2.3450000000000002</c:v>
                </c:pt>
                <c:pt idx="203">
                  <c:v>2.323</c:v>
                </c:pt>
                <c:pt idx="204">
                  <c:v>2.2799999999999998</c:v>
                </c:pt>
                <c:pt idx="205">
                  <c:v>2.3090000000000002</c:v>
                </c:pt>
                <c:pt idx="206">
                  <c:v>2.298</c:v>
                </c:pt>
                <c:pt idx="207">
                  <c:v>2.339</c:v>
                </c:pt>
                <c:pt idx="208">
                  <c:v>2.3210000000000002</c:v>
                </c:pt>
                <c:pt idx="209">
                  <c:v>2.3809999999999998</c:v>
                </c:pt>
                <c:pt idx="210">
                  <c:v>2.375</c:v>
                </c:pt>
                <c:pt idx="211">
                  <c:v>2.4060000000000001</c:v>
                </c:pt>
                <c:pt idx="212">
                  <c:v>2.444</c:v>
                </c:pt>
                <c:pt idx="213">
                  <c:v>2.4540000000000002</c:v>
                </c:pt>
                <c:pt idx="214">
                  <c:v>2.4279999999999999</c:v>
                </c:pt>
                <c:pt idx="215">
                  <c:v>2.37</c:v>
                </c:pt>
                <c:pt idx="216">
                  <c:v>2.3759999999999999</c:v>
                </c:pt>
                <c:pt idx="217">
                  <c:v>2.3759999999999999</c:v>
                </c:pt>
                <c:pt idx="218">
                  <c:v>2.3490000000000002</c:v>
                </c:pt>
                <c:pt idx="219">
                  <c:v>2.343</c:v>
                </c:pt>
                <c:pt idx="220">
                  <c:v>2.3199999999999998</c:v>
                </c:pt>
                <c:pt idx="221">
                  <c:v>2.3069999999999999</c:v>
                </c:pt>
                <c:pt idx="222">
                  <c:v>2.3250000000000002</c:v>
                </c:pt>
                <c:pt idx="223">
                  <c:v>2.331</c:v>
                </c:pt>
                <c:pt idx="224">
                  <c:v>2.4</c:v>
                </c:pt>
                <c:pt idx="225">
                  <c:v>2.4</c:v>
                </c:pt>
                <c:pt idx="226">
                  <c:v>2.3809999999999998</c:v>
                </c:pt>
                <c:pt idx="227">
                  <c:v>2.335</c:v>
                </c:pt>
                <c:pt idx="228">
                  <c:v>2.3610000000000002</c:v>
                </c:pt>
                <c:pt idx="229">
                  <c:v>2.3540000000000001</c:v>
                </c:pt>
                <c:pt idx="230">
                  <c:v>2.37</c:v>
                </c:pt>
                <c:pt idx="231">
                  <c:v>2.3610000000000002</c:v>
                </c:pt>
                <c:pt idx="232">
                  <c:v>2.3220000000000001</c:v>
                </c:pt>
                <c:pt idx="233">
                  <c:v>2.3220000000000001</c:v>
                </c:pt>
                <c:pt idx="234">
                  <c:v>2.34</c:v>
                </c:pt>
                <c:pt idx="235">
                  <c:v>2.3279999999999998</c:v>
                </c:pt>
                <c:pt idx="236">
                  <c:v>2.3370000000000002</c:v>
                </c:pt>
                <c:pt idx="237">
                  <c:v>2.3759999999999999</c:v>
                </c:pt>
                <c:pt idx="238">
                  <c:v>2.415</c:v>
                </c:pt>
                <c:pt idx="239">
                  <c:v>2.363</c:v>
                </c:pt>
                <c:pt idx="240">
                  <c:v>2.379</c:v>
                </c:pt>
                <c:pt idx="241">
                  <c:v>2.3559999999999999</c:v>
                </c:pt>
                <c:pt idx="242">
                  <c:v>2.33</c:v>
                </c:pt>
                <c:pt idx="243">
                  <c:v>2.3759999999999999</c:v>
                </c:pt>
                <c:pt idx="244">
                  <c:v>2.383</c:v>
                </c:pt>
                <c:pt idx="245">
                  <c:v>2.3849999999999998</c:v>
                </c:pt>
                <c:pt idx="246">
                  <c:v>2.403</c:v>
                </c:pt>
                <c:pt idx="247">
                  <c:v>2.3490000000000002</c:v>
                </c:pt>
                <c:pt idx="248">
                  <c:v>2.3460000000000001</c:v>
                </c:pt>
                <c:pt idx="249">
                  <c:v>2.355</c:v>
                </c:pt>
                <c:pt idx="250">
                  <c:v>2.3919999999999999</c:v>
                </c:pt>
                <c:pt idx="251">
                  <c:v>2.4630000000000001</c:v>
                </c:pt>
                <c:pt idx="252">
                  <c:v>2.4969999999999999</c:v>
                </c:pt>
                <c:pt idx="253">
                  <c:v>2.4830000000000001</c:v>
                </c:pt>
                <c:pt idx="254">
                  <c:v>2.488</c:v>
                </c:pt>
                <c:pt idx="255">
                  <c:v>2.488</c:v>
                </c:pt>
                <c:pt idx="256">
                  <c:v>2.4670000000000001</c:v>
                </c:pt>
                <c:pt idx="257">
                  <c:v>2.4119999999999999</c:v>
                </c:pt>
                <c:pt idx="258">
                  <c:v>2.4319999999999999</c:v>
                </c:pt>
                <c:pt idx="259">
                  <c:v>2.411</c:v>
                </c:pt>
                <c:pt idx="260">
                  <c:v>2.411</c:v>
                </c:pt>
                <c:pt idx="261">
                  <c:v>2.4649999999999999</c:v>
                </c:pt>
                <c:pt idx="262">
                  <c:v>2.4449999999999998</c:v>
                </c:pt>
                <c:pt idx="263">
                  <c:v>2.4529999999999998</c:v>
                </c:pt>
                <c:pt idx="264">
                  <c:v>2.476</c:v>
                </c:pt>
                <c:pt idx="265">
                  <c:v>2.4820000000000002</c:v>
                </c:pt>
                <c:pt idx="266">
                  <c:v>2.5459999999999998</c:v>
                </c:pt>
                <c:pt idx="267">
                  <c:v>2.5489999999999999</c:v>
                </c:pt>
                <c:pt idx="268">
                  <c:v>2.5310000000000001</c:v>
                </c:pt>
                <c:pt idx="269">
                  <c:v>2.552</c:v>
                </c:pt>
                <c:pt idx="270">
                  <c:v>2.552</c:v>
                </c:pt>
                <c:pt idx="271">
                  <c:v>2.544</c:v>
                </c:pt>
                <c:pt idx="272">
                  <c:v>2.5779999999999998</c:v>
                </c:pt>
                <c:pt idx="273">
                  <c:v>2.6110000000000002</c:v>
                </c:pt>
                <c:pt idx="274">
                  <c:v>2.6389999999999998</c:v>
                </c:pt>
                <c:pt idx="275">
                  <c:v>2.6629999999999998</c:v>
                </c:pt>
                <c:pt idx="276">
                  <c:v>2.6219999999999999</c:v>
                </c:pt>
                <c:pt idx="277">
                  <c:v>2.6539999999999999</c:v>
                </c:pt>
                <c:pt idx="278">
                  <c:v>2.621</c:v>
                </c:pt>
                <c:pt idx="279">
                  <c:v>2.6619999999999999</c:v>
                </c:pt>
                <c:pt idx="280">
                  <c:v>2.6989999999999998</c:v>
                </c:pt>
                <c:pt idx="281">
                  <c:v>2.7250000000000001</c:v>
                </c:pt>
                <c:pt idx="282">
                  <c:v>2.72</c:v>
                </c:pt>
                <c:pt idx="283">
                  <c:v>2.7730000000000001</c:v>
                </c:pt>
                <c:pt idx="284">
                  <c:v>2.8519999999999999</c:v>
                </c:pt>
                <c:pt idx="285">
                  <c:v>2.794</c:v>
                </c:pt>
                <c:pt idx="286">
                  <c:v>2.766</c:v>
                </c:pt>
                <c:pt idx="287">
                  <c:v>2.843</c:v>
                </c:pt>
                <c:pt idx="288">
                  <c:v>2.8490000000000002</c:v>
                </c:pt>
                <c:pt idx="289">
                  <c:v>2.831</c:v>
                </c:pt>
                <c:pt idx="290">
                  <c:v>2.855</c:v>
                </c:pt>
                <c:pt idx="291">
                  <c:v>2.84</c:v>
                </c:pt>
                <c:pt idx="292">
                  <c:v>2.9129999999999998</c:v>
                </c:pt>
                <c:pt idx="293">
                  <c:v>2.8929999999999998</c:v>
                </c:pt>
                <c:pt idx="294">
                  <c:v>2.8769999999999998</c:v>
                </c:pt>
                <c:pt idx="295">
                  <c:v>2.8769999999999998</c:v>
                </c:pt>
                <c:pt idx="296">
                  <c:v>2.8929999999999998</c:v>
                </c:pt>
                <c:pt idx="297">
                  <c:v>2.9409999999999998</c:v>
                </c:pt>
                <c:pt idx="298">
                  <c:v>2.9169999999999998</c:v>
                </c:pt>
                <c:pt idx="299">
                  <c:v>2.871</c:v>
                </c:pt>
                <c:pt idx="300">
                  <c:v>2.859</c:v>
                </c:pt>
                <c:pt idx="301">
                  <c:v>2.9079999999999999</c:v>
                </c:pt>
                <c:pt idx="302">
                  <c:v>2.8679999999999999</c:v>
                </c:pt>
                <c:pt idx="303">
                  <c:v>2.802</c:v>
                </c:pt>
                <c:pt idx="304">
                  <c:v>2.8570000000000002</c:v>
                </c:pt>
                <c:pt idx="305">
                  <c:v>2.879</c:v>
                </c:pt>
                <c:pt idx="306">
                  <c:v>2.8769999999999998</c:v>
                </c:pt>
                <c:pt idx="307">
                  <c:v>2.883</c:v>
                </c:pt>
                <c:pt idx="308">
                  <c:v>2.8660000000000001</c:v>
                </c:pt>
                <c:pt idx="309">
                  <c:v>2.8940000000000001</c:v>
                </c:pt>
                <c:pt idx="310">
                  <c:v>2.87</c:v>
                </c:pt>
                <c:pt idx="311">
                  <c:v>2.8479999999999999</c:v>
                </c:pt>
                <c:pt idx="312">
                  <c:v>2.8170000000000002</c:v>
                </c:pt>
                <c:pt idx="313">
                  <c:v>2.8239999999999998</c:v>
                </c:pt>
                <c:pt idx="314">
                  <c:v>2.8479999999999999</c:v>
                </c:pt>
                <c:pt idx="315">
                  <c:v>2.8450000000000002</c:v>
                </c:pt>
                <c:pt idx="316">
                  <c:v>2.8809999999999998</c:v>
                </c:pt>
                <c:pt idx="317">
                  <c:v>2.907</c:v>
                </c:pt>
                <c:pt idx="318">
                  <c:v>2.8319999999999999</c:v>
                </c:pt>
                <c:pt idx="319">
                  <c:v>2.8260000000000001</c:v>
                </c:pt>
                <c:pt idx="320">
                  <c:v>2.8410000000000002</c:v>
                </c:pt>
                <c:pt idx="321">
                  <c:v>2.7879999999999998</c:v>
                </c:pt>
                <c:pt idx="322">
                  <c:v>2.7749999999999999</c:v>
                </c:pt>
                <c:pt idx="323">
                  <c:v>2.7440000000000002</c:v>
                </c:pt>
                <c:pt idx="324">
                  <c:v>2.7440000000000002</c:v>
                </c:pt>
                <c:pt idx="325">
                  <c:v>2.7320000000000002</c:v>
                </c:pt>
                <c:pt idx="326">
                  <c:v>2.7829999999999999</c:v>
                </c:pt>
                <c:pt idx="327">
                  <c:v>2.79</c:v>
                </c:pt>
                <c:pt idx="328">
                  <c:v>2.8319999999999999</c:v>
                </c:pt>
                <c:pt idx="329">
                  <c:v>2.7749999999999999</c:v>
                </c:pt>
                <c:pt idx="330">
                  <c:v>2.786</c:v>
                </c:pt>
                <c:pt idx="331">
                  <c:v>2.7970000000000002</c:v>
                </c:pt>
                <c:pt idx="332">
                  <c:v>2.79</c:v>
                </c:pt>
                <c:pt idx="333">
                  <c:v>2.8340000000000001</c:v>
                </c:pt>
                <c:pt idx="334">
                  <c:v>2.8279999999999998</c:v>
                </c:pt>
                <c:pt idx="335">
                  <c:v>2.8319999999999999</c:v>
                </c:pt>
                <c:pt idx="336">
                  <c:v>2.8140000000000001</c:v>
                </c:pt>
                <c:pt idx="337">
                  <c:v>2.867</c:v>
                </c:pt>
                <c:pt idx="338">
                  <c:v>2.9140000000000001</c:v>
                </c:pt>
                <c:pt idx="339">
                  <c:v>2.9510000000000001</c:v>
                </c:pt>
                <c:pt idx="340">
                  <c:v>2.9729999999999999</c:v>
                </c:pt>
                <c:pt idx="341">
                  <c:v>2.9830000000000001</c:v>
                </c:pt>
                <c:pt idx="342">
                  <c:v>3.024</c:v>
                </c:pt>
                <c:pt idx="343">
                  <c:v>2.99</c:v>
                </c:pt>
                <c:pt idx="344">
                  <c:v>2.9569999999999999</c:v>
                </c:pt>
                <c:pt idx="345">
                  <c:v>2.9359999999999999</c:v>
                </c:pt>
                <c:pt idx="346">
                  <c:v>2.976</c:v>
                </c:pt>
                <c:pt idx="347">
                  <c:v>2.964</c:v>
                </c:pt>
                <c:pt idx="348">
                  <c:v>2.9460000000000002</c:v>
                </c:pt>
                <c:pt idx="349">
                  <c:v>2.944</c:v>
                </c:pt>
                <c:pt idx="350">
                  <c:v>2.95</c:v>
                </c:pt>
                <c:pt idx="351">
                  <c:v>2.968</c:v>
                </c:pt>
                <c:pt idx="352">
                  <c:v>3.004</c:v>
                </c:pt>
                <c:pt idx="353">
                  <c:v>2.9710000000000001</c:v>
                </c:pt>
                <c:pt idx="354">
                  <c:v>2.9710000000000001</c:v>
                </c:pt>
                <c:pt idx="355">
                  <c:v>2.9950000000000001</c:v>
                </c:pt>
                <c:pt idx="356">
                  <c:v>3.08</c:v>
                </c:pt>
                <c:pt idx="357">
                  <c:v>3.0950000000000002</c:v>
                </c:pt>
                <c:pt idx="358">
                  <c:v>3.109</c:v>
                </c:pt>
                <c:pt idx="359">
                  <c:v>3.0670000000000002</c:v>
                </c:pt>
                <c:pt idx="360">
                  <c:v>3.0649999999999999</c:v>
                </c:pt>
                <c:pt idx="361">
                  <c:v>3.0649999999999999</c:v>
                </c:pt>
                <c:pt idx="362">
                  <c:v>3.0030000000000001</c:v>
                </c:pt>
                <c:pt idx="363">
                  <c:v>2.9809999999999999</c:v>
                </c:pt>
                <c:pt idx="364">
                  <c:v>2.9350000000000001</c:v>
                </c:pt>
                <c:pt idx="365">
                  <c:v>2.9350000000000001</c:v>
                </c:pt>
                <c:pt idx="366">
                  <c:v>2.7679999999999998</c:v>
                </c:pt>
                <c:pt idx="367">
                  <c:v>2.8439999999999999</c:v>
                </c:pt>
                <c:pt idx="368">
                  <c:v>2.8220000000000001</c:v>
                </c:pt>
                <c:pt idx="369">
                  <c:v>2.895</c:v>
                </c:pt>
                <c:pt idx="370">
                  <c:v>2.9369999999999998</c:v>
                </c:pt>
                <c:pt idx="371">
                  <c:v>2.919</c:v>
                </c:pt>
                <c:pt idx="372">
                  <c:v>2.9750000000000001</c:v>
                </c:pt>
                <c:pt idx="373">
                  <c:v>2.9329999999999998</c:v>
                </c:pt>
                <c:pt idx="374">
                  <c:v>2.9350000000000001</c:v>
                </c:pt>
                <c:pt idx="375">
                  <c:v>2.9569999999999999</c:v>
                </c:pt>
                <c:pt idx="376">
                  <c:v>2.9569999999999999</c:v>
                </c:pt>
                <c:pt idx="377">
                  <c:v>2.9790000000000001</c:v>
                </c:pt>
                <c:pt idx="378">
                  <c:v>2.9460000000000002</c:v>
                </c:pt>
                <c:pt idx="379">
                  <c:v>2.9239999999999999</c:v>
                </c:pt>
                <c:pt idx="380">
                  <c:v>2.9260000000000002</c:v>
                </c:pt>
                <c:pt idx="381">
                  <c:v>2.8929999999999998</c:v>
                </c:pt>
                <c:pt idx="382">
                  <c:v>2.9279999999999999</c:v>
                </c:pt>
                <c:pt idx="383">
                  <c:v>2.8969999999999998</c:v>
                </c:pt>
                <c:pt idx="384">
                  <c:v>2.9</c:v>
                </c:pt>
                <c:pt idx="385">
                  <c:v>2.875</c:v>
                </c:pt>
                <c:pt idx="386">
                  <c:v>2.88</c:v>
                </c:pt>
                <c:pt idx="387">
                  <c:v>2.827</c:v>
                </c:pt>
                <c:pt idx="388">
                  <c:v>2.847</c:v>
                </c:pt>
                <c:pt idx="389">
                  <c:v>2.851</c:v>
                </c:pt>
                <c:pt idx="390">
                  <c:v>2.867</c:v>
                </c:pt>
                <c:pt idx="391">
                  <c:v>2.8380000000000001</c:v>
                </c:pt>
                <c:pt idx="392">
                  <c:v>2.8380000000000001</c:v>
                </c:pt>
                <c:pt idx="393">
                  <c:v>2.84</c:v>
                </c:pt>
                <c:pt idx="394">
                  <c:v>2.831</c:v>
                </c:pt>
                <c:pt idx="395">
                  <c:v>2.86</c:v>
                </c:pt>
                <c:pt idx="396">
                  <c:v>2.8730000000000002</c:v>
                </c:pt>
                <c:pt idx="397">
                  <c:v>2.8439999999999999</c:v>
                </c:pt>
                <c:pt idx="398">
                  <c:v>2.8530000000000002</c:v>
                </c:pt>
                <c:pt idx="399">
                  <c:v>2.831</c:v>
                </c:pt>
                <c:pt idx="400">
                  <c:v>2.8559999999999999</c:v>
                </c:pt>
                <c:pt idx="401">
                  <c:v>2.8620000000000001</c:v>
                </c:pt>
                <c:pt idx="402">
                  <c:v>2.875</c:v>
                </c:pt>
                <c:pt idx="403">
                  <c:v>2.847</c:v>
                </c:pt>
                <c:pt idx="404">
                  <c:v>2.8929999999999998</c:v>
                </c:pt>
                <c:pt idx="405">
                  <c:v>2.9649999999999999</c:v>
                </c:pt>
                <c:pt idx="406">
                  <c:v>2.95</c:v>
                </c:pt>
                <c:pt idx="407">
                  <c:v>2.9359999999999999</c:v>
                </c:pt>
                <c:pt idx="408">
                  <c:v>2.9750000000000001</c:v>
                </c:pt>
                <c:pt idx="409">
                  <c:v>2.9620000000000002</c:v>
                </c:pt>
                <c:pt idx="410">
                  <c:v>2.9750000000000001</c:v>
                </c:pt>
                <c:pt idx="411">
                  <c:v>2.964</c:v>
                </c:pt>
                <c:pt idx="412">
                  <c:v>3.0030000000000001</c:v>
                </c:pt>
                <c:pt idx="413">
                  <c:v>2.9860000000000002</c:v>
                </c:pt>
                <c:pt idx="414">
                  <c:v>2.952</c:v>
                </c:pt>
                <c:pt idx="415">
                  <c:v>2.9380000000000002</c:v>
                </c:pt>
                <c:pt idx="416">
                  <c:v>2.9729999999999999</c:v>
                </c:pt>
                <c:pt idx="417">
                  <c:v>2.9710000000000001</c:v>
                </c:pt>
                <c:pt idx="418">
                  <c:v>2.9350000000000001</c:v>
                </c:pt>
                <c:pt idx="419">
                  <c:v>2.859</c:v>
                </c:pt>
                <c:pt idx="420">
                  <c:v>2.8769999999999998</c:v>
                </c:pt>
                <c:pt idx="421">
                  <c:v>2.895</c:v>
                </c:pt>
                <c:pt idx="422">
                  <c:v>2.851</c:v>
                </c:pt>
                <c:pt idx="423">
                  <c:v>2.871</c:v>
                </c:pt>
                <c:pt idx="424">
                  <c:v>2.8730000000000002</c:v>
                </c:pt>
                <c:pt idx="425">
                  <c:v>2.823</c:v>
                </c:pt>
                <c:pt idx="426">
                  <c:v>2.8439999999999999</c:v>
                </c:pt>
                <c:pt idx="427">
                  <c:v>2.8239999999999998</c:v>
                </c:pt>
                <c:pt idx="428">
                  <c:v>2.8210000000000002</c:v>
                </c:pt>
                <c:pt idx="429">
                  <c:v>2.8260000000000001</c:v>
                </c:pt>
                <c:pt idx="430">
                  <c:v>2.85</c:v>
                </c:pt>
                <c:pt idx="431">
                  <c:v>2.8839999999999999</c:v>
                </c:pt>
                <c:pt idx="432">
                  <c:v>2.8820000000000001</c:v>
                </c:pt>
                <c:pt idx="433">
                  <c:v>2.86</c:v>
                </c:pt>
                <c:pt idx="434">
                  <c:v>2.8530000000000002</c:v>
                </c:pt>
                <c:pt idx="435">
                  <c:v>2.8530000000000002</c:v>
                </c:pt>
                <c:pt idx="436">
                  <c:v>2.9020000000000001</c:v>
                </c:pt>
                <c:pt idx="437">
                  <c:v>2.9020000000000001</c:v>
                </c:pt>
                <c:pt idx="438">
                  <c:v>2.8769999999999998</c:v>
                </c:pt>
                <c:pt idx="439">
                  <c:v>2.9420000000000002</c:v>
                </c:pt>
                <c:pt idx="440">
                  <c:v>2.9369999999999998</c:v>
                </c:pt>
                <c:pt idx="441">
                  <c:v>2.9790000000000001</c:v>
                </c:pt>
                <c:pt idx="442">
                  <c:v>2.9630000000000001</c:v>
                </c:pt>
                <c:pt idx="443">
                  <c:v>2.964</c:v>
                </c:pt>
                <c:pt idx="444">
                  <c:v>2.9940000000000002</c:v>
                </c:pt>
                <c:pt idx="445">
                  <c:v>3.0009999999999999</c:v>
                </c:pt>
                <c:pt idx="446">
                  <c:v>3.048</c:v>
                </c:pt>
                <c:pt idx="447">
                  <c:v>3.0830000000000002</c:v>
                </c:pt>
                <c:pt idx="448">
                  <c:v>3.0779999999999998</c:v>
                </c:pt>
                <c:pt idx="449">
                  <c:v>3.0680000000000001</c:v>
                </c:pt>
                <c:pt idx="450">
                  <c:v>3.0779999999999998</c:v>
                </c:pt>
                <c:pt idx="451">
                  <c:v>3.1019999999999999</c:v>
                </c:pt>
                <c:pt idx="452">
                  <c:v>3.0609999999999999</c:v>
                </c:pt>
                <c:pt idx="453">
                  <c:v>3.0550000000000002</c:v>
                </c:pt>
                <c:pt idx="454">
                  <c:v>3.056</c:v>
                </c:pt>
                <c:pt idx="455">
                  <c:v>3.08</c:v>
                </c:pt>
                <c:pt idx="456">
                  <c:v>3.056</c:v>
                </c:pt>
                <c:pt idx="457">
                  <c:v>3.161</c:v>
                </c:pt>
                <c:pt idx="458">
                  <c:v>3.1949999999999998</c:v>
                </c:pt>
                <c:pt idx="459">
                  <c:v>3.2269999999999999</c:v>
                </c:pt>
                <c:pt idx="460">
                  <c:v>3.2269999999999999</c:v>
                </c:pt>
                <c:pt idx="461">
                  <c:v>3.2080000000000002</c:v>
                </c:pt>
                <c:pt idx="462">
                  <c:v>3.2250000000000001</c:v>
                </c:pt>
                <c:pt idx="463">
                  <c:v>3.1309999999999998</c:v>
                </c:pt>
                <c:pt idx="464">
                  <c:v>3.141</c:v>
                </c:pt>
                <c:pt idx="465">
                  <c:v>3.1629999999999998</c:v>
                </c:pt>
                <c:pt idx="466">
                  <c:v>3.1560000000000001</c:v>
                </c:pt>
                <c:pt idx="467">
                  <c:v>3.1789999999999998</c:v>
                </c:pt>
                <c:pt idx="468">
                  <c:v>3.1749999999999998</c:v>
                </c:pt>
                <c:pt idx="469">
                  <c:v>3.202</c:v>
                </c:pt>
                <c:pt idx="470">
                  <c:v>3.194</c:v>
                </c:pt>
                <c:pt idx="471">
                  <c:v>3.1659999999999999</c:v>
                </c:pt>
                <c:pt idx="472">
                  <c:v>3.1240000000000001</c:v>
                </c:pt>
                <c:pt idx="473">
                  <c:v>3.1360000000000001</c:v>
                </c:pt>
                <c:pt idx="474">
                  <c:v>3.0760000000000001</c:v>
                </c:pt>
                <c:pt idx="475">
                  <c:v>3.0870000000000002</c:v>
                </c:pt>
                <c:pt idx="476">
                  <c:v>3.109</c:v>
                </c:pt>
                <c:pt idx="477">
                  <c:v>3.1589999999999998</c:v>
                </c:pt>
                <c:pt idx="478">
                  <c:v>3.1440000000000001</c:v>
                </c:pt>
                <c:pt idx="479">
                  <c:v>3.214</c:v>
                </c:pt>
                <c:pt idx="480">
                  <c:v>3.1989999999999998</c:v>
                </c:pt>
                <c:pt idx="481">
                  <c:v>3.214</c:v>
                </c:pt>
                <c:pt idx="482">
                  <c:v>3.2130000000000001</c:v>
                </c:pt>
                <c:pt idx="483">
                  <c:v>3.2320000000000002</c:v>
                </c:pt>
                <c:pt idx="484">
                  <c:v>3.1890000000000001</c:v>
                </c:pt>
                <c:pt idx="485">
                  <c:v>3.1890000000000001</c:v>
                </c:pt>
                <c:pt idx="486">
                  <c:v>3.145</c:v>
                </c:pt>
                <c:pt idx="487">
                  <c:v>3.12</c:v>
                </c:pt>
                <c:pt idx="488">
                  <c:v>3.1179999999999999</c:v>
                </c:pt>
                <c:pt idx="489">
                  <c:v>3.0739999999999998</c:v>
                </c:pt>
                <c:pt idx="490">
                  <c:v>3.0590000000000002</c:v>
                </c:pt>
                <c:pt idx="491">
                  <c:v>3.048</c:v>
                </c:pt>
                <c:pt idx="492">
                  <c:v>3.0609999999999999</c:v>
                </c:pt>
                <c:pt idx="493">
                  <c:v>3.0609999999999999</c:v>
                </c:pt>
                <c:pt idx="494">
                  <c:v>3.0539999999999998</c:v>
                </c:pt>
                <c:pt idx="495">
                  <c:v>3.07</c:v>
                </c:pt>
                <c:pt idx="496">
                  <c:v>3.0569999999999999</c:v>
                </c:pt>
                <c:pt idx="497">
                  <c:v>3.044</c:v>
                </c:pt>
                <c:pt idx="498">
                  <c:v>3.0350000000000001</c:v>
                </c:pt>
                <c:pt idx="499">
                  <c:v>3.0129999999999999</c:v>
                </c:pt>
                <c:pt idx="500">
                  <c:v>2.9910000000000001</c:v>
                </c:pt>
                <c:pt idx="501">
                  <c:v>2.923</c:v>
                </c:pt>
                <c:pt idx="502">
                  <c:v>2.923</c:v>
                </c:pt>
                <c:pt idx="503">
                  <c:v>2.8759999999999999</c:v>
                </c:pt>
                <c:pt idx="504">
                  <c:v>2.85</c:v>
                </c:pt>
                <c:pt idx="505">
                  <c:v>2.8559999999999999</c:v>
                </c:pt>
                <c:pt idx="506">
                  <c:v>2.8809999999999998</c:v>
                </c:pt>
                <c:pt idx="507">
                  <c:v>2.9060000000000001</c:v>
                </c:pt>
                <c:pt idx="508">
                  <c:v>2.911</c:v>
                </c:pt>
                <c:pt idx="509">
                  <c:v>2.8889999999999998</c:v>
                </c:pt>
                <c:pt idx="510">
                  <c:v>2.8570000000000002</c:v>
                </c:pt>
                <c:pt idx="511">
                  <c:v>2.823</c:v>
                </c:pt>
                <c:pt idx="512">
                  <c:v>2.7759999999999998</c:v>
                </c:pt>
                <c:pt idx="513">
                  <c:v>2.7890000000000001</c:v>
                </c:pt>
                <c:pt idx="514">
                  <c:v>2.7919999999999998</c:v>
                </c:pt>
                <c:pt idx="515">
                  <c:v>2.7530000000000001</c:v>
                </c:pt>
                <c:pt idx="516">
                  <c:v>2.7530000000000001</c:v>
                </c:pt>
                <c:pt idx="517">
                  <c:v>2.7970000000000002</c:v>
                </c:pt>
                <c:pt idx="518">
                  <c:v>2.7429999999999999</c:v>
                </c:pt>
                <c:pt idx="519">
                  <c:v>2.738</c:v>
                </c:pt>
                <c:pt idx="520">
                  <c:v>2.6909999999999998</c:v>
                </c:pt>
                <c:pt idx="521">
                  <c:v>2.6909999999999998</c:v>
                </c:pt>
                <c:pt idx="522">
                  <c:v>2.661</c:v>
                </c:pt>
                <c:pt idx="523">
                  <c:v>2.5529999999999999</c:v>
                </c:pt>
                <c:pt idx="524">
                  <c:v>2.6589999999999998</c:v>
                </c:pt>
                <c:pt idx="525">
                  <c:v>2.6819999999999999</c:v>
                </c:pt>
                <c:pt idx="526">
                  <c:v>2.7149999999999999</c:v>
                </c:pt>
                <c:pt idx="527">
                  <c:v>2.7280000000000002</c:v>
                </c:pt>
                <c:pt idx="528">
                  <c:v>2.7309999999999999</c:v>
                </c:pt>
                <c:pt idx="529">
                  <c:v>2.6989999999999998</c:v>
                </c:pt>
                <c:pt idx="530">
                  <c:v>2.71</c:v>
                </c:pt>
                <c:pt idx="531">
                  <c:v>2.7080000000000002</c:v>
                </c:pt>
                <c:pt idx="532">
                  <c:v>2.7290000000000001</c:v>
                </c:pt>
                <c:pt idx="533">
                  <c:v>2.7469999999999999</c:v>
                </c:pt>
                <c:pt idx="534">
                  <c:v>2.782</c:v>
                </c:pt>
                <c:pt idx="535">
                  <c:v>2.782</c:v>
                </c:pt>
                <c:pt idx="536">
                  <c:v>2.7320000000000002</c:v>
                </c:pt>
                <c:pt idx="537">
                  <c:v>2.7549999999999999</c:v>
                </c:pt>
                <c:pt idx="538">
                  <c:v>2.7120000000000002</c:v>
                </c:pt>
                <c:pt idx="539">
                  <c:v>2.7509999999999999</c:v>
                </c:pt>
                <c:pt idx="540">
                  <c:v>2.7440000000000002</c:v>
                </c:pt>
                <c:pt idx="541">
                  <c:v>2.7120000000000002</c:v>
                </c:pt>
                <c:pt idx="542">
                  <c:v>2.6949999999999998</c:v>
                </c:pt>
                <c:pt idx="543">
                  <c:v>2.6349999999999998</c:v>
                </c:pt>
                <c:pt idx="544">
                  <c:v>2.6909999999999998</c:v>
                </c:pt>
                <c:pt idx="545">
                  <c:v>2.7240000000000002</c:v>
                </c:pt>
                <c:pt idx="546">
                  <c:v>2.7040000000000002</c:v>
                </c:pt>
                <c:pt idx="547">
                  <c:v>2.7</c:v>
                </c:pt>
                <c:pt idx="548">
                  <c:v>2.6539999999999999</c:v>
                </c:pt>
                <c:pt idx="549">
                  <c:v>2.6320000000000001</c:v>
                </c:pt>
                <c:pt idx="550">
                  <c:v>2.661</c:v>
                </c:pt>
                <c:pt idx="551">
                  <c:v>2.6840000000000002</c:v>
                </c:pt>
                <c:pt idx="552">
                  <c:v>2.706</c:v>
                </c:pt>
                <c:pt idx="553">
                  <c:v>2.6589999999999998</c:v>
                </c:pt>
                <c:pt idx="554">
                  <c:v>2.6659999999999999</c:v>
                </c:pt>
                <c:pt idx="555">
                  <c:v>2.6659999999999999</c:v>
                </c:pt>
                <c:pt idx="556">
                  <c:v>2.645</c:v>
                </c:pt>
                <c:pt idx="557">
                  <c:v>2.6520000000000001</c:v>
                </c:pt>
                <c:pt idx="558">
                  <c:v>2.6880000000000002</c:v>
                </c:pt>
                <c:pt idx="559">
                  <c:v>2.6549999999999998</c:v>
                </c:pt>
                <c:pt idx="560">
                  <c:v>2.673</c:v>
                </c:pt>
                <c:pt idx="561">
                  <c:v>2.6360000000000001</c:v>
                </c:pt>
                <c:pt idx="562">
                  <c:v>2.6930000000000001</c:v>
                </c:pt>
                <c:pt idx="563">
                  <c:v>2.7109999999999999</c:v>
                </c:pt>
                <c:pt idx="564">
                  <c:v>2.7549999999999999</c:v>
                </c:pt>
                <c:pt idx="565">
                  <c:v>2.722</c:v>
                </c:pt>
                <c:pt idx="566">
                  <c:v>2.722</c:v>
                </c:pt>
                <c:pt idx="567">
                  <c:v>2.6920000000000002</c:v>
                </c:pt>
                <c:pt idx="568">
                  <c:v>2.6360000000000001</c:v>
                </c:pt>
                <c:pt idx="569">
                  <c:v>2.625</c:v>
                </c:pt>
                <c:pt idx="570">
                  <c:v>2.641</c:v>
                </c:pt>
                <c:pt idx="571">
                  <c:v>2.605</c:v>
                </c:pt>
                <c:pt idx="572">
                  <c:v>2.61</c:v>
                </c:pt>
                <c:pt idx="573">
                  <c:v>2.63</c:v>
                </c:pt>
                <c:pt idx="574">
                  <c:v>2.593</c:v>
                </c:pt>
                <c:pt idx="575">
                  <c:v>2.601</c:v>
                </c:pt>
                <c:pt idx="576">
                  <c:v>2.6120000000000001</c:v>
                </c:pt>
                <c:pt idx="577">
                  <c:v>2.5369999999999999</c:v>
                </c:pt>
                <c:pt idx="578">
                  <c:v>2.5390000000000001</c:v>
                </c:pt>
                <c:pt idx="579">
                  <c:v>2.4550000000000001</c:v>
                </c:pt>
                <c:pt idx="580">
                  <c:v>2.4180000000000001</c:v>
                </c:pt>
                <c:pt idx="581">
                  <c:v>2.4119999999999999</c:v>
                </c:pt>
                <c:pt idx="582">
                  <c:v>2.3719999999999999</c:v>
                </c:pt>
                <c:pt idx="583">
                  <c:v>2.3889999999999998</c:v>
                </c:pt>
                <c:pt idx="584">
                  <c:v>2.4140000000000001</c:v>
                </c:pt>
                <c:pt idx="585">
                  <c:v>2.4969999999999999</c:v>
                </c:pt>
                <c:pt idx="586">
                  <c:v>2.4790000000000001</c:v>
                </c:pt>
                <c:pt idx="587">
                  <c:v>2.5169999999999999</c:v>
                </c:pt>
                <c:pt idx="588">
                  <c:v>2.5099999999999998</c:v>
                </c:pt>
                <c:pt idx="589">
                  <c:v>2.4990000000000001</c:v>
                </c:pt>
                <c:pt idx="590">
                  <c:v>2.5190000000000001</c:v>
                </c:pt>
                <c:pt idx="591">
                  <c:v>2.4990000000000001</c:v>
                </c:pt>
                <c:pt idx="592">
                  <c:v>2.4769999999999999</c:v>
                </c:pt>
                <c:pt idx="593">
                  <c:v>2.504</c:v>
                </c:pt>
                <c:pt idx="594">
                  <c:v>2.56</c:v>
                </c:pt>
                <c:pt idx="595">
                  <c:v>2.5529999999999999</c:v>
                </c:pt>
                <c:pt idx="596">
                  <c:v>2.5939999999999999</c:v>
                </c:pt>
                <c:pt idx="597">
                  <c:v>2.5920000000000001</c:v>
                </c:pt>
                <c:pt idx="598">
                  <c:v>2.5579999999999998</c:v>
                </c:pt>
                <c:pt idx="599">
                  <c:v>2.5579999999999998</c:v>
                </c:pt>
                <c:pt idx="600">
                  <c:v>2.59</c:v>
                </c:pt>
                <c:pt idx="601">
                  <c:v>2.57</c:v>
                </c:pt>
                <c:pt idx="602">
                  <c:v>2.5219999999999998</c:v>
                </c:pt>
                <c:pt idx="603">
                  <c:v>2.5339999999999998</c:v>
                </c:pt>
                <c:pt idx="604">
                  <c:v>2.504</c:v>
                </c:pt>
                <c:pt idx="605">
                  <c:v>2.536</c:v>
                </c:pt>
                <c:pt idx="606">
                  <c:v>2.5070000000000001</c:v>
                </c:pt>
                <c:pt idx="607">
                  <c:v>2.5110000000000001</c:v>
                </c:pt>
                <c:pt idx="608">
                  <c:v>2.552</c:v>
                </c:pt>
                <c:pt idx="609">
                  <c:v>2.5299999999999998</c:v>
                </c:pt>
                <c:pt idx="610">
                  <c:v>2.5</c:v>
                </c:pt>
                <c:pt idx="611">
                  <c:v>2.448</c:v>
                </c:pt>
                <c:pt idx="612">
                  <c:v>2.4820000000000002</c:v>
                </c:pt>
                <c:pt idx="613">
                  <c:v>2.4569999999999999</c:v>
                </c:pt>
                <c:pt idx="614">
                  <c:v>2.4550000000000001</c:v>
                </c:pt>
                <c:pt idx="615">
                  <c:v>2.4049999999999998</c:v>
                </c:pt>
                <c:pt idx="616">
                  <c:v>2.419</c:v>
                </c:pt>
                <c:pt idx="617">
                  <c:v>2.379</c:v>
                </c:pt>
                <c:pt idx="618">
                  <c:v>2.4049999999999998</c:v>
                </c:pt>
                <c:pt idx="619">
                  <c:v>2.3929999999999998</c:v>
                </c:pt>
                <c:pt idx="620">
                  <c:v>2.4140000000000001</c:v>
                </c:pt>
                <c:pt idx="621">
                  <c:v>2.4260000000000002</c:v>
                </c:pt>
                <c:pt idx="622">
                  <c:v>2.3929999999999998</c:v>
                </c:pt>
                <c:pt idx="623">
                  <c:v>2.2959999999999998</c:v>
                </c:pt>
                <c:pt idx="624">
                  <c:v>2.3290000000000002</c:v>
                </c:pt>
                <c:pt idx="625">
                  <c:v>2.3290000000000002</c:v>
                </c:pt>
                <c:pt idx="626">
                  <c:v>2.2679999999999998</c:v>
                </c:pt>
                <c:pt idx="627">
                  <c:v>2.2360000000000002</c:v>
                </c:pt>
                <c:pt idx="628">
                  <c:v>2.2250000000000001</c:v>
                </c:pt>
                <c:pt idx="629">
                  <c:v>2.1419999999999999</c:v>
                </c:pt>
                <c:pt idx="630">
                  <c:v>2.081</c:v>
                </c:pt>
                <c:pt idx="631">
                  <c:v>2.121</c:v>
                </c:pt>
                <c:pt idx="632">
                  <c:v>2.1230000000000002</c:v>
                </c:pt>
                <c:pt idx="633">
                  <c:v>2.1230000000000002</c:v>
                </c:pt>
                <c:pt idx="634">
                  <c:v>2.0840000000000001</c:v>
                </c:pt>
                <c:pt idx="635">
                  <c:v>2.141</c:v>
                </c:pt>
                <c:pt idx="636">
                  <c:v>2.14</c:v>
                </c:pt>
                <c:pt idx="637">
                  <c:v>2.1269999999999998</c:v>
                </c:pt>
                <c:pt idx="638">
                  <c:v>2.0910000000000002</c:v>
                </c:pt>
                <c:pt idx="639">
                  <c:v>2.0939999999999999</c:v>
                </c:pt>
                <c:pt idx="640">
                  <c:v>2.0859999999999999</c:v>
                </c:pt>
                <c:pt idx="641">
                  <c:v>2.0579999999999998</c:v>
                </c:pt>
                <c:pt idx="642">
                  <c:v>2.0270000000000001</c:v>
                </c:pt>
                <c:pt idx="643">
                  <c:v>2.0009999999999999</c:v>
                </c:pt>
                <c:pt idx="644">
                  <c:v>2.0659999999999998</c:v>
                </c:pt>
                <c:pt idx="645">
                  <c:v>2.0190000000000001</c:v>
                </c:pt>
                <c:pt idx="646">
                  <c:v>1.992</c:v>
                </c:pt>
                <c:pt idx="647">
                  <c:v>2.0489999999999999</c:v>
                </c:pt>
                <c:pt idx="648">
                  <c:v>2.0049999999999999</c:v>
                </c:pt>
                <c:pt idx="649">
                  <c:v>2</c:v>
                </c:pt>
                <c:pt idx="650">
                  <c:v>2.0329999999999999</c:v>
                </c:pt>
                <c:pt idx="651">
                  <c:v>1.9770000000000001</c:v>
                </c:pt>
                <c:pt idx="652">
                  <c:v>1.9550000000000001</c:v>
                </c:pt>
                <c:pt idx="653">
                  <c:v>1.9550000000000001</c:v>
                </c:pt>
                <c:pt idx="654">
                  <c:v>2.044</c:v>
                </c:pt>
                <c:pt idx="655">
                  <c:v>2.0339999999999998</c:v>
                </c:pt>
                <c:pt idx="656">
                  <c:v>2.056</c:v>
                </c:pt>
                <c:pt idx="657">
                  <c:v>2.0609999999999999</c:v>
                </c:pt>
                <c:pt idx="658">
                  <c:v>2.12</c:v>
                </c:pt>
                <c:pt idx="659">
                  <c:v>2.1059999999999999</c:v>
                </c:pt>
                <c:pt idx="660">
                  <c:v>2.0920000000000001</c:v>
                </c:pt>
                <c:pt idx="661">
                  <c:v>2.12</c:v>
                </c:pt>
                <c:pt idx="662">
                  <c:v>2.0609999999999999</c:v>
                </c:pt>
                <c:pt idx="663">
                  <c:v>2.04</c:v>
                </c:pt>
                <c:pt idx="664">
                  <c:v>2.0499999999999998</c:v>
                </c:pt>
                <c:pt idx="665">
                  <c:v>2.0430000000000001</c:v>
                </c:pt>
                <c:pt idx="666">
                  <c:v>2.0739999999999998</c:v>
                </c:pt>
                <c:pt idx="667">
                  <c:v>2.0499999999999998</c:v>
                </c:pt>
                <c:pt idx="668">
                  <c:v>2.0739999999999998</c:v>
                </c:pt>
                <c:pt idx="669">
                  <c:v>2.081</c:v>
                </c:pt>
                <c:pt idx="670">
                  <c:v>2.0550000000000002</c:v>
                </c:pt>
                <c:pt idx="671">
                  <c:v>2.0609999999999999</c:v>
                </c:pt>
                <c:pt idx="672">
                  <c:v>2.0209999999999999</c:v>
                </c:pt>
                <c:pt idx="673">
                  <c:v>1.8919999999999999</c:v>
                </c:pt>
                <c:pt idx="674">
                  <c:v>1.855</c:v>
                </c:pt>
                <c:pt idx="675">
                  <c:v>1.736</c:v>
                </c:pt>
                <c:pt idx="676">
                  <c:v>1.7390000000000001</c:v>
                </c:pt>
                <c:pt idx="677">
                  <c:v>1.6819999999999999</c:v>
                </c:pt>
                <c:pt idx="678">
                  <c:v>1.7150000000000001</c:v>
                </c:pt>
                <c:pt idx="679">
                  <c:v>1.734</c:v>
                </c:pt>
                <c:pt idx="680">
                  <c:v>1.64</c:v>
                </c:pt>
                <c:pt idx="681">
                  <c:v>1.68</c:v>
                </c:pt>
                <c:pt idx="682">
                  <c:v>1.581</c:v>
                </c:pt>
                <c:pt idx="683">
                  <c:v>1.5269999999999999</c:v>
                </c:pt>
                <c:pt idx="684">
                  <c:v>1.54</c:v>
                </c:pt>
                <c:pt idx="685">
                  <c:v>1.5980000000000001</c:v>
                </c:pt>
                <c:pt idx="686">
                  <c:v>1.5589999999999999</c:v>
                </c:pt>
                <c:pt idx="687">
                  <c:v>1.577</c:v>
                </c:pt>
                <c:pt idx="688">
                  <c:v>1.61</c:v>
                </c:pt>
                <c:pt idx="689">
                  <c:v>1.5269999999999999</c:v>
                </c:pt>
                <c:pt idx="690">
                  <c:v>1.544</c:v>
                </c:pt>
                <c:pt idx="691">
                  <c:v>1.49</c:v>
                </c:pt>
                <c:pt idx="692">
                  <c:v>1.468</c:v>
                </c:pt>
                <c:pt idx="693">
                  <c:v>1.516</c:v>
                </c:pt>
                <c:pt idx="694">
                  <c:v>1.506</c:v>
                </c:pt>
                <c:pt idx="695">
                  <c:v>1.506</c:v>
                </c:pt>
                <c:pt idx="696">
                  <c:v>1.466</c:v>
                </c:pt>
                <c:pt idx="697">
                  <c:v>1.4590000000000001</c:v>
                </c:pt>
                <c:pt idx="698">
                  <c:v>1.5649999999999999</c:v>
                </c:pt>
                <c:pt idx="699">
                  <c:v>1.55</c:v>
                </c:pt>
                <c:pt idx="700">
                  <c:v>1.6220000000000001</c:v>
                </c:pt>
                <c:pt idx="701">
                  <c:v>1.702</c:v>
                </c:pt>
                <c:pt idx="702">
                  <c:v>1.7330000000000001</c:v>
                </c:pt>
                <c:pt idx="703">
                  <c:v>1.7909999999999999</c:v>
                </c:pt>
                <c:pt idx="704">
                  <c:v>1.899</c:v>
                </c:pt>
                <c:pt idx="705">
                  <c:v>1.843</c:v>
                </c:pt>
                <c:pt idx="706">
                  <c:v>1.8140000000000001</c:v>
                </c:pt>
                <c:pt idx="707">
                  <c:v>1.784</c:v>
                </c:pt>
                <c:pt idx="708">
                  <c:v>1.774</c:v>
                </c:pt>
                <c:pt idx="709">
                  <c:v>1.7529999999999999</c:v>
                </c:pt>
                <c:pt idx="710">
                  <c:v>1.708</c:v>
                </c:pt>
                <c:pt idx="711">
                  <c:v>1.635</c:v>
                </c:pt>
                <c:pt idx="712">
                  <c:v>1.732</c:v>
                </c:pt>
                <c:pt idx="713">
                  <c:v>1.6850000000000001</c:v>
                </c:pt>
                <c:pt idx="714">
                  <c:v>1.673</c:v>
                </c:pt>
                <c:pt idx="715">
                  <c:v>1.673</c:v>
                </c:pt>
                <c:pt idx="716">
                  <c:v>1.6439999999999999</c:v>
                </c:pt>
                <c:pt idx="717">
                  <c:v>1.597</c:v>
                </c:pt>
                <c:pt idx="718">
                  <c:v>1.536</c:v>
                </c:pt>
                <c:pt idx="719">
                  <c:v>1.514</c:v>
                </c:pt>
                <c:pt idx="720">
                  <c:v>1.5529999999999999</c:v>
                </c:pt>
                <c:pt idx="721">
                  <c:v>1.5389999999999999</c:v>
                </c:pt>
                <c:pt idx="722">
                  <c:v>1.587</c:v>
                </c:pt>
                <c:pt idx="723">
                  <c:v>1.6559999999999999</c:v>
                </c:pt>
                <c:pt idx="724">
                  <c:v>1.7529999999999999</c:v>
                </c:pt>
                <c:pt idx="725">
                  <c:v>1.7529999999999999</c:v>
                </c:pt>
                <c:pt idx="726">
                  <c:v>1.7689999999999999</c:v>
                </c:pt>
              </c:numCache>
            </c:numRef>
          </c:val>
          <c:smooth val="0"/>
          <c:extLst>
            <c:ext xmlns:c16="http://schemas.microsoft.com/office/drawing/2014/chart" uri="{C3380CC4-5D6E-409C-BE32-E72D297353CC}">
              <c16:uniqueId val="{00000002-C5CF-43FA-A552-7FD0911792D0}"/>
            </c:ext>
          </c:extLst>
        </c:ser>
        <c:dLbls>
          <c:showLegendKey val="0"/>
          <c:showVal val="0"/>
          <c:showCatName val="0"/>
          <c:showSerName val="0"/>
          <c:showPercent val="0"/>
          <c:showBubbleSize val="0"/>
        </c:dLbls>
        <c:smooth val="0"/>
        <c:axId val="95433856"/>
        <c:axId val="95435392"/>
      </c:lineChart>
      <c:dateAx>
        <c:axId val="95433856"/>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n-lt"/>
                <a:ea typeface="+mn-ea"/>
                <a:cs typeface="+mn-cs"/>
              </a:defRPr>
            </a:pPr>
            <a:endParaRPr lang="tr-TR"/>
          </a:p>
        </c:txPr>
        <c:crossAx val="95435392"/>
        <c:crosses val="autoZero"/>
        <c:auto val="0"/>
        <c:lblOffset val="100"/>
        <c:baseTimeUnit val="days"/>
      </c:dateAx>
      <c:valAx>
        <c:axId val="954353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5433856"/>
        <c:crosses val="autoZero"/>
        <c:crossBetween val="between"/>
      </c:valAx>
      <c:spPr>
        <a:noFill/>
        <a:ln>
          <a:noFill/>
        </a:ln>
        <a:effectLst/>
      </c:spPr>
    </c:plotArea>
    <c:legend>
      <c:legendPos val="b"/>
      <c:layout>
        <c:manualLayout>
          <c:xMode val="edge"/>
          <c:yMode val="edge"/>
          <c:x val="0.35110592973450633"/>
          <c:y val="0.89565371672788407"/>
          <c:w val="0.54381522288225714"/>
          <c:h val="9.850876753495499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93602306020822E-2"/>
          <c:y val="5.5107080141564756E-2"/>
          <c:w val="0.83419100692642645"/>
          <c:h val="0.75915978727219358"/>
        </c:manualLayout>
      </c:layout>
      <c:barChart>
        <c:barDir val="col"/>
        <c:grouping val="clustered"/>
        <c:varyColors val="0"/>
        <c:ser>
          <c:idx val="0"/>
          <c:order val="0"/>
          <c:tx>
            <c:strRef>
              <c:f>Sayfa2!$B$1</c:f>
              <c:strCache>
                <c:ptCount val="1"/>
                <c:pt idx="0">
                  <c:v>2019 BÜTÇE</c:v>
                </c:pt>
              </c:strCache>
            </c:strRef>
          </c:tx>
          <c:spPr>
            <a:solidFill>
              <a:schemeClr val="accent1"/>
            </a:solidFill>
            <a:ln>
              <a:noFill/>
            </a:ln>
            <a:effectLst/>
          </c:spPr>
          <c:invertIfNegative val="0"/>
          <c:dLbls>
            <c:dLbl>
              <c:idx val="0"/>
              <c:layout>
                <c:manualLayout>
                  <c:x val="-1.201578135693178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F58-4D64-AD49-048AD60B6505}"/>
                </c:ext>
              </c:extLst>
            </c:dLbl>
            <c:dLbl>
              <c:idx val="2"/>
              <c:layout>
                <c:manualLayout>
                  <c:x val="-1.468595499180551E-2"/>
                  <c:y val="2.5443992663314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58-4D64-AD49-048AD60B6505}"/>
                </c:ext>
              </c:extLst>
            </c:dLbl>
            <c:dLbl>
              <c:idx val="3"/>
              <c:layout>
                <c:manualLayout>
                  <c:x val="-6.6754340871843718E-3"/>
                  <c:y val="-4.6646781015149117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74-4438-84ED-4452BCB6817A}"/>
                </c:ext>
              </c:extLst>
            </c:dLbl>
            <c:dLbl>
              <c:idx val="4"/>
              <c:layout>
                <c:manualLayout>
                  <c:x val="-8.0105209046211871E-3"/>
                  <c:y val="-9.329356203029823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74-4438-84ED-4452BCB6817A}"/>
                </c:ext>
              </c:extLst>
            </c:dLbl>
            <c:dLbl>
              <c:idx val="6"/>
              <c:layout>
                <c:manualLayout>
                  <c:x val="-1.0680694539495113E-2"/>
                  <c:y val="-2.54439926633158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58-4D64-AD49-048AD60B65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Sayfa2!$A$2:$A$9</c:f>
              <c:strCache>
                <c:ptCount val="8"/>
                <c:pt idx="0">
                  <c:v>Personel Giderleri</c:v>
                </c:pt>
                <c:pt idx="1">
                  <c:v>Sosyal Güv.Kur. Devlet Primi </c:v>
                </c:pt>
                <c:pt idx="2">
                  <c:v>Mal ve Hizmet Alımları</c:v>
                </c:pt>
                <c:pt idx="3">
                  <c:v>Cari Transferler</c:v>
                </c:pt>
                <c:pt idx="4">
                  <c:v>Sermaye Giderleri</c:v>
                </c:pt>
                <c:pt idx="5">
                  <c:v>Sermaye Transferleri</c:v>
                </c:pt>
                <c:pt idx="6">
                  <c:v>Borç Verme</c:v>
                </c:pt>
                <c:pt idx="7">
                  <c:v>Yedek Ödenekler</c:v>
                </c:pt>
              </c:strCache>
            </c:strRef>
          </c:cat>
          <c:val>
            <c:numRef>
              <c:f>Sayfa2!$B$2:$B$9</c:f>
              <c:numCache>
                <c:formatCode>#,##0.0</c:formatCode>
                <c:ptCount val="8"/>
                <c:pt idx="0">
                  <c:v>247.303</c:v>
                </c:pt>
                <c:pt idx="1">
                  <c:v>43.375</c:v>
                </c:pt>
                <c:pt idx="2">
                  <c:v>67.551000000000002</c:v>
                </c:pt>
                <c:pt idx="3">
                  <c:v>391.33699999999999</c:v>
                </c:pt>
                <c:pt idx="4">
                  <c:v>54.432000000000002</c:v>
                </c:pt>
                <c:pt idx="5">
                  <c:v>10.045999999999999</c:v>
                </c:pt>
                <c:pt idx="6">
                  <c:v>21.748999999999999</c:v>
                </c:pt>
                <c:pt idx="7">
                  <c:v>7.8659999999999997</c:v>
                </c:pt>
              </c:numCache>
            </c:numRef>
          </c:val>
          <c:extLst>
            <c:ext xmlns:c16="http://schemas.microsoft.com/office/drawing/2014/chart" uri="{C3380CC4-5D6E-409C-BE32-E72D297353CC}">
              <c16:uniqueId val="{00000000-549F-47A2-9F06-95944C2389F3}"/>
            </c:ext>
          </c:extLst>
        </c:ser>
        <c:ser>
          <c:idx val="1"/>
          <c:order val="1"/>
          <c:tx>
            <c:strRef>
              <c:f>Sayfa2!$C$1</c:f>
              <c:strCache>
                <c:ptCount val="1"/>
                <c:pt idx="0">
                  <c:v>2020 BÜTÇE</c:v>
                </c:pt>
              </c:strCache>
            </c:strRef>
          </c:tx>
          <c:spPr>
            <a:solidFill>
              <a:schemeClr val="accent2"/>
            </a:solidFill>
            <a:ln>
              <a:noFill/>
            </a:ln>
            <a:effectLst/>
          </c:spPr>
          <c:invertIfNegative val="0"/>
          <c:dLbls>
            <c:dLbl>
              <c:idx val="2"/>
              <c:layout/>
              <c:tx>
                <c:rich>
                  <a:bodyPr/>
                  <a:lstStyle/>
                  <a:p>
                    <a:r>
                      <a:rPr lang="en-US" smtClean="0"/>
                      <a:t>75,6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0E-49E4-A45B-5CCED05D619F}"/>
                </c:ext>
              </c:extLst>
            </c:dLbl>
            <c:dLbl>
              <c:idx val="5"/>
              <c:layout>
                <c:manualLayout>
                  <c:x val="8.0105209046211871E-3"/>
                  <c:y val="-9.329356203029823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F58-4D64-AD49-048AD60B65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Sayfa2!$A$2:$A$9</c:f>
              <c:strCache>
                <c:ptCount val="8"/>
                <c:pt idx="0">
                  <c:v>Personel Giderleri</c:v>
                </c:pt>
                <c:pt idx="1">
                  <c:v>Sosyal Güv.Kur. Devlet Primi </c:v>
                </c:pt>
                <c:pt idx="2">
                  <c:v>Mal ve Hizmet Alımları</c:v>
                </c:pt>
                <c:pt idx="3">
                  <c:v>Cari Transferler</c:v>
                </c:pt>
                <c:pt idx="4">
                  <c:v>Sermaye Giderleri</c:v>
                </c:pt>
                <c:pt idx="5">
                  <c:v>Sermaye Transferleri</c:v>
                </c:pt>
                <c:pt idx="6">
                  <c:v>Borç Verme</c:v>
                </c:pt>
                <c:pt idx="7">
                  <c:v>Yedek Ödenekler</c:v>
                </c:pt>
              </c:strCache>
            </c:strRef>
          </c:cat>
          <c:val>
            <c:numRef>
              <c:f>Sayfa2!$C$2:$C$9</c:f>
              <c:numCache>
                <c:formatCode>#,##0.0</c:formatCode>
                <c:ptCount val="8"/>
                <c:pt idx="0">
                  <c:v>282.488</c:v>
                </c:pt>
                <c:pt idx="1">
                  <c:v>48.12</c:v>
                </c:pt>
                <c:pt idx="2">
                  <c:v>75.549000000000007</c:v>
                </c:pt>
                <c:pt idx="3">
                  <c:v>451.12200000000001</c:v>
                </c:pt>
                <c:pt idx="4">
                  <c:v>56.606999999999999</c:v>
                </c:pt>
                <c:pt idx="5">
                  <c:v>6.7839999999999998</c:v>
                </c:pt>
                <c:pt idx="6">
                  <c:v>27.087</c:v>
                </c:pt>
                <c:pt idx="7">
                  <c:v>8.7639999999999993</c:v>
                </c:pt>
              </c:numCache>
            </c:numRef>
          </c:val>
          <c:extLst>
            <c:ext xmlns:c16="http://schemas.microsoft.com/office/drawing/2014/chart" uri="{C3380CC4-5D6E-409C-BE32-E72D297353CC}">
              <c16:uniqueId val="{00000001-549F-47A2-9F06-95944C2389F3}"/>
            </c:ext>
          </c:extLst>
        </c:ser>
        <c:dLbls>
          <c:showLegendKey val="0"/>
          <c:showVal val="0"/>
          <c:showCatName val="0"/>
          <c:showSerName val="0"/>
          <c:showPercent val="0"/>
          <c:showBubbleSize val="0"/>
        </c:dLbls>
        <c:gapWidth val="219"/>
        <c:overlap val="-27"/>
        <c:axId val="97993856"/>
        <c:axId val="97995392"/>
      </c:barChart>
      <c:catAx>
        <c:axId val="979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97995392"/>
        <c:crosses val="autoZero"/>
        <c:auto val="1"/>
        <c:lblAlgn val="ctr"/>
        <c:lblOffset val="100"/>
        <c:noMultiLvlLbl val="0"/>
      </c:catAx>
      <c:valAx>
        <c:axId val="979953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crossAx val="9799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'[Grafikler.xlsx]14. Slayt'!$C$1</c:f>
              <c:strCache>
                <c:ptCount val="1"/>
                <c:pt idx="0">
                  <c:v>2019</c:v>
                </c:pt>
              </c:strCache>
            </c:strRef>
          </c:tx>
          <c:invertIfNegative val="0"/>
          <c:dLbls>
            <c:spPr>
              <a:noFill/>
              <a:ln>
                <a:noFill/>
              </a:ln>
              <a:effectLst/>
            </c:spPr>
            <c:txPr>
              <a:bodyPr wrap="square" lIns="38100" tIns="19050" rIns="38100" bIns="19050" anchor="ctr">
                <a:spAutoFit/>
              </a:bodyPr>
              <a:lstStyle/>
              <a:p>
                <a:pPr>
                  <a:defRPr sz="15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'[Grafikler.xlsx]14. Slayt'!$B$2:$B$11</c:f>
              <c:strCache>
                <c:ptCount val="10"/>
                <c:pt idx="0">
                  <c:v>Diğer Vergiler</c:v>
                </c:pt>
                <c:pt idx="1">
                  <c:v>Motorlu Taşıtlar Vergisi</c:v>
                </c:pt>
                <c:pt idx="2">
                  <c:v>Damga Vergisi</c:v>
                </c:pt>
                <c:pt idx="3">
                  <c:v>Banka ve Sigorta Muameleleri Vergisi</c:v>
                </c:pt>
                <c:pt idx="4">
                  <c:v>Harçlar</c:v>
                </c:pt>
                <c:pt idx="5">
                  <c:v>Dahilde Alınan KDV</c:v>
                </c:pt>
                <c:pt idx="6">
                  <c:v>Kurumlar Vergisi</c:v>
                </c:pt>
                <c:pt idx="7">
                  <c:v>İthalatta Alınan Katma Değer Vergisi</c:v>
                </c:pt>
                <c:pt idx="8">
                  <c:v>Özel Tüketim Vergisi</c:v>
                </c:pt>
                <c:pt idx="9">
                  <c:v>Gelir Vergisi</c:v>
                </c:pt>
              </c:strCache>
            </c:strRef>
          </c:cat>
          <c:val>
            <c:numRef>
              <c:f>'[Grafikler.xlsx]14. Slayt'!$C$2:$C$11</c:f>
              <c:numCache>
                <c:formatCode>General</c:formatCode>
                <c:ptCount val="10"/>
                <c:pt idx="0">
                  <c:v>24.3</c:v>
                </c:pt>
                <c:pt idx="1">
                  <c:v>14.2</c:v>
                </c:pt>
                <c:pt idx="2">
                  <c:v>18.7</c:v>
                </c:pt>
                <c:pt idx="3">
                  <c:v>23.5</c:v>
                </c:pt>
                <c:pt idx="4">
                  <c:v>21.9</c:v>
                </c:pt>
                <c:pt idx="5">
                  <c:v>52.1</c:v>
                </c:pt>
                <c:pt idx="6">
                  <c:v>77.400000000000006</c:v>
                </c:pt>
                <c:pt idx="7">
                  <c:v>126.4</c:v>
                </c:pt>
                <c:pt idx="8">
                  <c:v>145.19999999999999</c:v>
                </c:pt>
                <c:pt idx="9">
                  <c:v>163.9</c:v>
                </c:pt>
              </c:numCache>
            </c:numRef>
          </c:val>
          <c:extLst>
            <c:ext xmlns:c16="http://schemas.microsoft.com/office/drawing/2014/chart" uri="{C3380CC4-5D6E-409C-BE32-E72D297353CC}">
              <c16:uniqueId val="{00000000-8AA2-410E-8328-502EA0388EAB}"/>
            </c:ext>
          </c:extLst>
        </c:ser>
        <c:ser>
          <c:idx val="1"/>
          <c:order val="1"/>
          <c:tx>
            <c:strRef>
              <c:f>'[Grafikler.xlsx]14. Slayt'!$D$1</c:f>
              <c:strCache>
                <c:ptCount val="1"/>
                <c:pt idx="0">
                  <c:v>2020</c:v>
                </c:pt>
              </c:strCache>
            </c:strRef>
          </c:tx>
          <c:invertIfNegative val="0"/>
          <c:dLbls>
            <c:spPr>
              <a:noFill/>
              <a:ln>
                <a:noFill/>
              </a:ln>
              <a:effectLst/>
            </c:spPr>
            <c:txPr>
              <a:bodyPr wrap="square" lIns="38100" tIns="19050" rIns="38100" bIns="19050" anchor="ctr">
                <a:spAutoFit/>
              </a:bodyPr>
              <a:lstStyle/>
              <a:p>
                <a:pPr>
                  <a:defRPr sz="15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'[Grafikler.xlsx]14. Slayt'!$B$2:$B$11</c:f>
              <c:strCache>
                <c:ptCount val="10"/>
                <c:pt idx="0">
                  <c:v>Diğer Vergiler</c:v>
                </c:pt>
                <c:pt idx="1">
                  <c:v>Motorlu Taşıtlar Vergisi</c:v>
                </c:pt>
                <c:pt idx="2">
                  <c:v>Damga Vergisi</c:v>
                </c:pt>
                <c:pt idx="3">
                  <c:v>Banka ve Sigorta Muameleleri Vergisi</c:v>
                </c:pt>
                <c:pt idx="4">
                  <c:v>Harçlar</c:v>
                </c:pt>
                <c:pt idx="5">
                  <c:v>Dahilde Alınan KDV</c:v>
                </c:pt>
                <c:pt idx="6">
                  <c:v>Kurumlar Vergisi</c:v>
                </c:pt>
                <c:pt idx="7">
                  <c:v>İthalatta Alınan Katma Değer Vergisi</c:v>
                </c:pt>
                <c:pt idx="8">
                  <c:v>Özel Tüketim Vergisi</c:v>
                </c:pt>
                <c:pt idx="9">
                  <c:v>Gelir Vergisi</c:v>
                </c:pt>
              </c:strCache>
            </c:strRef>
          </c:cat>
          <c:val>
            <c:numRef>
              <c:f>'[Grafikler.xlsx]14. Slayt'!$D$2:$D$11</c:f>
              <c:numCache>
                <c:formatCode>General</c:formatCode>
                <c:ptCount val="10"/>
                <c:pt idx="0">
                  <c:v>28.6</c:v>
                </c:pt>
                <c:pt idx="1">
                  <c:v>17.399999999999999</c:v>
                </c:pt>
                <c:pt idx="2">
                  <c:v>21.5</c:v>
                </c:pt>
                <c:pt idx="3">
                  <c:v>25</c:v>
                </c:pt>
                <c:pt idx="4">
                  <c:v>29.6</c:v>
                </c:pt>
                <c:pt idx="5">
                  <c:v>57.8</c:v>
                </c:pt>
                <c:pt idx="6">
                  <c:v>89.4</c:v>
                </c:pt>
                <c:pt idx="7">
                  <c:v>158.1</c:v>
                </c:pt>
                <c:pt idx="8">
                  <c:v>175.2</c:v>
                </c:pt>
                <c:pt idx="9">
                  <c:v>182.1</c:v>
                </c:pt>
              </c:numCache>
            </c:numRef>
          </c:val>
          <c:extLst>
            <c:ext xmlns:c16="http://schemas.microsoft.com/office/drawing/2014/chart" uri="{C3380CC4-5D6E-409C-BE32-E72D297353CC}">
              <c16:uniqueId val="{00000001-8AA2-410E-8328-502EA0388EAB}"/>
            </c:ext>
          </c:extLst>
        </c:ser>
        <c:dLbls>
          <c:showLegendKey val="0"/>
          <c:showVal val="0"/>
          <c:showCatName val="0"/>
          <c:showSerName val="0"/>
          <c:showPercent val="0"/>
          <c:showBubbleSize val="0"/>
        </c:dLbls>
        <c:gapWidth val="150"/>
        <c:axId val="97924608"/>
        <c:axId val="97926144"/>
      </c:barChart>
      <c:catAx>
        <c:axId val="97924608"/>
        <c:scaling>
          <c:orientation val="minMax"/>
        </c:scaling>
        <c:delete val="0"/>
        <c:axPos val="l"/>
        <c:numFmt formatCode="General" sourceLinked="0"/>
        <c:majorTickMark val="out"/>
        <c:minorTickMark val="none"/>
        <c:tickLblPos val="nextTo"/>
        <c:txPr>
          <a:bodyPr/>
          <a:lstStyle/>
          <a:p>
            <a:pPr>
              <a:defRPr sz="1400"/>
            </a:pPr>
            <a:endParaRPr lang="tr-TR"/>
          </a:p>
        </c:txPr>
        <c:crossAx val="97926144"/>
        <c:crosses val="autoZero"/>
        <c:auto val="1"/>
        <c:lblAlgn val="ctr"/>
        <c:lblOffset val="100"/>
        <c:noMultiLvlLbl val="0"/>
      </c:catAx>
      <c:valAx>
        <c:axId val="97926144"/>
        <c:scaling>
          <c:orientation val="minMax"/>
        </c:scaling>
        <c:delete val="0"/>
        <c:axPos val="b"/>
        <c:numFmt formatCode="General" sourceLinked="1"/>
        <c:majorTickMark val="out"/>
        <c:minorTickMark val="none"/>
        <c:tickLblPos val="nextTo"/>
        <c:crossAx val="97924608"/>
        <c:crosses val="autoZero"/>
        <c:crossBetween val="between"/>
      </c:valAx>
    </c:plotArea>
    <c:legend>
      <c:legendPos val="r"/>
      <c:layout/>
      <c:overlay val="0"/>
      <c:txPr>
        <a:bodyPr/>
        <a:lstStyle/>
        <a:p>
          <a:pPr>
            <a:defRPr sz="1400"/>
          </a:pPr>
          <a:endParaRPr lang="tr-TR"/>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'FAİZ-Bütçe (2)'!$A$2</c:f>
              <c:strCache>
                <c:ptCount val="1"/>
                <c:pt idx="0">
                  <c:v>Faiz Giderleri / Bütçe </c:v>
                </c:pt>
              </c:strCache>
            </c:strRef>
          </c:tx>
          <c:invertIfNegative val="0"/>
          <c:dLbls>
            <c:spPr>
              <a:noFill/>
              <a:ln>
                <a:noFill/>
              </a:ln>
              <a:effectLst/>
            </c:spPr>
            <c:txPr>
              <a:bodyPr wrap="square" lIns="38100" tIns="19050" rIns="38100" bIns="19050" anchor="ctr">
                <a:spAutoFit/>
              </a:bodyPr>
              <a:lstStyle/>
              <a:p>
                <a:pPr>
                  <a:defRPr sz="15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'FAİZ-Bütçe (2)'!$B$1:$C$1</c:f>
              <c:numCache>
                <c:formatCode>General</c:formatCode>
                <c:ptCount val="2"/>
                <c:pt idx="0">
                  <c:v>2002</c:v>
                </c:pt>
                <c:pt idx="1">
                  <c:v>2020</c:v>
                </c:pt>
              </c:numCache>
            </c:numRef>
          </c:cat>
          <c:val>
            <c:numRef>
              <c:f>'FAİZ-Bütçe (2)'!$B$2:$C$2</c:f>
              <c:numCache>
                <c:formatCode>0.0</c:formatCode>
                <c:ptCount val="2"/>
                <c:pt idx="0">
                  <c:v>43.249127012168699</c:v>
                </c:pt>
                <c:pt idx="1">
                  <c:v>12.683243971947123</c:v>
                </c:pt>
              </c:numCache>
            </c:numRef>
          </c:val>
          <c:extLst>
            <c:ext xmlns:c16="http://schemas.microsoft.com/office/drawing/2014/chart" uri="{C3380CC4-5D6E-409C-BE32-E72D297353CC}">
              <c16:uniqueId val="{00000000-B70D-4C65-A82A-7ECDEB7CC7D0}"/>
            </c:ext>
          </c:extLst>
        </c:ser>
        <c:dLbls>
          <c:showLegendKey val="0"/>
          <c:showVal val="0"/>
          <c:showCatName val="0"/>
          <c:showSerName val="0"/>
          <c:showPercent val="0"/>
          <c:showBubbleSize val="0"/>
        </c:dLbls>
        <c:gapWidth val="150"/>
        <c:axId val="103576320"/>
        <c:axId val="103577856"/>
      </c:barChart>
      <c:catAx>
        <c:axId val="103576320"/>
        <c:scaling>
          <c:orientation val="minMax"/>
        </c:scaling>
        <c:delete val="0"/>
        <c:axPos val="b"/>
        <c:numFmt formatCode="General" sourceLinked="0"/>
        <c:majorTickMark val="out"/>
        <c:minorTickMark val="none"/>
        <c:tickLblPos val="nextTo"/>
        <c:txPr>
          <a:bodyPr/>
          <a:lstStyle/>
          <a:p>
            <a:pPr>
              <a:defRPr sz="1500" b="1"/>
            </a:pPr>
            <a:endParaRPr lang="tr-TR"/>
          </a:p>
        </c:txPr>
        <c:crossAx val="103577856"/>
        <c:crosses val="autoZero"/>
        <c:auto val="1"/>
        <c:lblAlgn val="ctr"/>
        <c:lblOffset val="100"/>
        <c:noMultiLvlLbl val="0"/>
      </c:catAx>
      <c:valAx>
        <c:axId val="103577856"/>
        <c:scaling>
          <c:orientation val="minMax"/>
        </c:scaling>
        <c:delete val="0"/>
        <c:axPos val="l"/>
        <c:title>
          <c:tx>
            <c:rich>
              <a:bodyPr rot="-5400000" vert="horz"/>
              <a:lstStyle/>
              <a:p>
                <a:pPr>
                  <a:defRPr/>
                </a:pPr>
                <a:r>
                  <a:rPr lang="en-US"/>
                  <a:t>(%)</a:t>
                </a:r>
              </a:p>
            </c:rich>
          </c:tx>
          <c:layout/>
          <c:overlay val="0"/>
        </c:title>
        <c:numFmt formatCode="0.0" sourceLinked="1"/>
        <c:majorTickMark val="out"/>
        <c:minorTickMark val="none"/>
        <c:tickLblPos val="nextTo"/>
        <c:txPr>
          <a:bodyPr/>
          <a:lstStyle/>
          <a:p>
            <a:pPr>
              <a:defRPr sz="1200"/>
            </a:pPr>
            <a:endParaRPr lang="tr-TR"/>
          </a:p>
        </c:txPr>
        <c:crossAx val="103576320"/>
        <c:crosses val="autoZero"/>
        <c:crossBetween val="between"/>
      </c:valAx>
      <c:spPr>
        <a:noFill/>
        <a:ln w="25400">
          <a:noFill/>
        </a:ln>
      </c:spPr>
    </c:plotArea>
    <c:legend>
      <c:legendPos val="b"/>
      <c:layout/>
      <c:overlay val="0"/>
      <c:txPr>
        <a:bodyPr/>
        <a:lstStyle/>
        <a:p>
          <a:pPr>
            <a:defRPr sz="1500" b="1"/>
          </a:pPr>
          <a:endParaRPr lang="tr-TR"/>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'FAİZ VERGİ (2)'!$A$2</c:f>
              <c:strCache>
                <c:ptCount val="1"/>
                <c:pt idx="0">
                  <c:v>Faiz Giderleri / Vergi Gelirleri </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5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'FAİZ VERGİ (2)'!$B$1:$C$1</c:f>
              <c:numCache>
                <c:formatCode>General</c:formatCode>
                <c:ptCount val="2"/>
                <c:pt idx="0">
                  <c:v>2002</c:v>
                </c:pt>
                <c:pt idx="1">
                  <c:v>2020</c:v>
                </c:pt>
              </c:numCache>
            </c:numRef>
          </c:cat>
          <c:val>
            <c:numRef>
              <c:f>'FAİZ VERGİ (2)'!$B$2:$C$2</c:f>
              <c:numCache>
                <c:formatCode>0.0</c:formatCode>
                <c:ptCount val="2"/>
                <c:pt idx="0">
                  <c:v>85.704189945564138</c:v>
                </c:pt>
                <c:pt idx="1">
                  <c:v>17.708345423933437</c:v>
                </c:pt>
              </c:numCache>
            </c:numRef>
          </c:val>
          <c:extLst>
            <c:ext xmlns:c16="http://schemas.microsoft.com/office/drawing/2014/chart" uri="{C3380CC4-5D6E-409C-BE32-E72D297353CC}">
              <c16:uniqueId val="{00000000-7F10-4884-841A-28FB48C4FAE4}"/>
            </c:ext>
          </c:extLst>
        </c:ser>
        <c:dLbls>
          <c:showLegendKey val="0"/>
          <c:showVal val="0"/>
          <c:showCatName val="0"/>
          <c:showSerName val="0"/>
          <c:showPercent val="0"/>
          <c:showBubbleSize val="0"/>
        </c:dLbls>
        <c:gapWidth val="150"/>
        <c:axId val="103595008"/>
        <c:axId val="103600896"/>
      </c:barChart>
      <c:catAx>
        <c:axId val="103595008"/>
        <c:scaling>
          <c:orientation val="minMax"/>
        </c:scaling>
        <c:delete val="0"/>
        <c:axPos val="b"/>
        <c:numFmt formatCode="General" sourceLinked="0"/>
        <c:majorTickMark val="out"/>
        <c:minorTickMark val="none"/>
        <c:tickLblPos val="nextTo"/>
        <c:txPr>
          <a:bodyPr/>
          <a:lstStyle/>
          <a:p>
            <a:pPr>
              <a:defRPr sz="1500" b="1"/>
            </a:pPr>
            <a:endParaRPr lang="tr-TR"/>
          </a:p>
        </c:txPr>
        <c:crossAx val="103600896"/>
        <c:crosses val="autoZero"/>
        <c:auto val="1"/>
        <c:lblAlgn val="ctr"/>
        <c:lblOffset val="100"/>
        <c:noMultiLvlLbl val="0"/>
      </c:catAx>
      <c:valAx>
        <c:axId val="103600896"/>
        <c:scaling>
          <c:orientation val="minMax"/>
        </c:scaling>
        <c:delete val="0"/>
        <c:axPos val="l"/>
        <c:title>
          <c:tx>
            <c:rich>
              <a:bodyPr rot="-5400000" vert="horz"/>
              <a:lstStyle/>
              <a:p>
                <a:pPr>
                  <a:defRPr/>
                </a:pPr>
                <a:r>
                  <a:rPr lang="en-US"/>
                  <a:t>(%)</a:t>
                </a:r>
              </a:p>
            </c:rich>
          </c:tx>
          <c:layout/>
          <c:overlay val="0"/>
        </c:title>
        <c:numFmt formatCode="0.0" sourceLinked="1"/>
        <c:majorTickMark val="out"/>
        <c:minorTickMark val="none"/>
        <c:tickLblPos val="nextTo"/>
        <c:crossAx val="103595008"/>
        <c:crosses val="autoZero"/>
        <c:crossBetween val="between"/>
      </c:valAx>
      <c:spPr>
        <a:noFill/>
        <a:ln w="25400">
          <a:noFill/>
        </a:ln>
      </c:spPr>
    </c:plotArea>
    <c:legend>
      <c:legendPos val="b"/>
      <c:layout/>
      <c:overlay val="0"/>
      <c:txPr>
        <a:bodyPr/>
        <a:lstStyle/>
        <a:p>
          <a:pPr>
            <a:defRPr sz="1500" b="1"/>
          </a:pPr>
          <a:endParaRPr lang="tr-TR"/>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4.2573771935625532E-2"/>
          <c:w val="0.91421726945148807"/>
          <c:h val="0.73099414577245458"/>
        </c:manualLayout>
      </c:layout>
      <c:barChart>
        <c:barDir val="col"/>
        <c:grouping val="clustered"/>
        <c:varyColors val="0"/>
        <c:ser>
          <c:idx val="0"/>
          <c:order val="0"/>
          <c:tx>
            <c:strRef>
              <c:f>Sayfa1!$B$5</c:f>
              <c:strCache>
                <c:ptCount val="1"/>
                <c:pt idx="0">
                  <c:v>Eğitim Bütçesi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11.253312316000001</c:v>
                </c:pt>
                <c:pt idx="1">
                  <c:v>15.105874021</c:v>
                </c:pt>
                <c:pt idx="2">
                  <c:v>17.663116913620005</c:v>
                </c:pt>
                <c:pt idx="3">
                  <c:v>20.049731309749998</c:v>
                </c:pt>
                <c:pt idx="4">
                  <c:v>23.639845044200005</c:v>
                </c:pt>
                <c:pt idx="5">
                  <c:v>28.278451006379999</c:v>
                </c:pt>
                <c:pt idx="6">
                  <c:v>32.266839689359998</c:v>
                </c:pt>
                <c:pt idx="7">
                  <c:v>37.81622300483</c:v>
                </c:pt>
                <c:pt idx="8">
                  <c:v>43.812580262319997</c:v>
                </c:pt>
                <c:pt idx="9">
                  <c:v>52.482487120499997</c:v>
                </c:pt>
                <c:pt idx="10">
                  <c:v>60.789132607980001</c:v>
                </c:pt>
                <c:pt idx="11">
                  <c:v>69.507625018119995</c:v>
                </c:pt>
                <c:pt idx="12">
                  <c:v>81.179806944730004</c:v>
                </c:pt>
                <c:pt idx="13">
                  <c:v>93.640309999999999</c:v>
                </c:pt>
                <c:pt idx="14">
                  <c:v>111.88976099999999</c:v>
                </c:pt>
                <c:pt idx="15">
                  <c:v>123.22623544744</c:v>
                </c:pt>
                <c:pt idx="16">
                  <c:v>145.76542492182998</c:v>
                </c:pt>
                <c:pt idx="17">
                  <c:v>161.062366</c:v>
                </c:pt>
                <c:pt idx="18">
                  <c:v>176.13651199999998</c:v>
                </c:pt>
              </c:numCache>
            </c:numRef>
          </c:val>
          <c:extLst>
            <c:ext xmlns:c16="http://schemas.microsoft.com/office/drawing/2014/chart" uri="{C3380CC4-5D6E-409C-BE32-E72D297353CC}">
              <c16:uniqueId val="{00000000-40DA-45D5-BF0D-2A9DC82A079D}"/>
            </c:ext>
          </c:extLst>
        </c:ser>
        <c:dLbls>
          <c:showLegendKey val="0"/>
          <c:showVal val="0"/>
          <c:showCatName val="0"/>
          <c:showSerName val="0"/>
          <c:showPercent val="0"/>
          <c:showBubbleSize val="0"/>
        </c:dLbls>
        <c:gapWidth val="219"/>
        <c:overlap val="-27"/>
        <c:axId val="107100032"/>
        <c:axId val="107118592"/>
      </c:barChart>
      <c:catAx>
        <c:axId val="1071000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tr-TR" sz="1800" b="1" dirty="0">
                    <a:solidFill>
                      <a:schemeClr val="tx1"/>
                    </a:solidFill>
                  </a:rPr>
                  <a:t>Eğitim Bütçesi</a:t>
                </a:r>
              </a:p>
            </c:rich>
          </c:tx>
          <c:layout>
            <c:manualLayout>
              <c:xMode val="edge"/>
              <c:yMode val="edge"/>
              <c:x val="0.44190504892373189"/>
              <c:y val="0.889213432321464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tr-TR"/>
          </a:p>
        </c:txPr>
        <c:crossAx val="107118592"/>
        <c:crosses val="autoZero"/>
        <c:auto val="1"/>
        <c:lblAlgn val="ctr"/>
        <c:lblOffset val="100"/>
        <c:noMultiLvlLbl val="0"/>
      </c:catAx>
      <c:valAx>
        <c:axId val="10711859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tr-TR" sz="1200">
                    <a:solidFill>
                      <a:schemeClr val="tx1"/>
                    </a:solidFill>
                  </a:rPr>
                  <a:t>Milyar TL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tr-TR"/>
          </a:p>
        </c:txPr>
        <c:crossAx val="10710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4.2573771935625532E-2"/>
          <c:w val="0.91421726945148807"/>
          <c:h val="0.73293275442325145"/>
        </c:manualLayout>
      </c:layout>
      <c:barChart>
        <c:barDir val="col"/>
        <c:grouping val="clustered"/>
        <c:varyColors val="0"/>
        <c:ser>
          <c:idx val="0"/>
          <c:order val="0"/>
          <c:tx>
            <c:strRef>
              <c:f>Sayfa1!$B$5</c:f>
              <c:strCache>
                <c:ptCount val="1"/>
                <c:pt idx="0">
                  <c:v>Yükseköğretim Bütçesi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3.605312316</c:v>
                </c:pt>
                <c:pt idx="1">
                  <c:v>4.5228740209999998</c:v>
                </c:pt>
                <c:pt idx="2">
                  <c:v>5.4809573130000002</c:v>
                </c:pt>
                <c:pt idx="3">
                  <c:v>6.3011131829999991</c:v>
                </c:pt>
                <c:pt idx="4">
                  <c:v>7.1478970000000013</c:v>
                </c:pt>
                <c:pt idx="5">
                  <c:v>8.417313</c:v>
                </c:pt>
                <c:pt idx="6">
                  <c:v>9.5735479999999988</c:v>
                </c:pt>
                <c:pt idx="7">
                  <c:v>11.713223004830001</c:v>
                </c:pt>
                <c:pt idx="8">
                  <c:v>13.39924660178</c:v>
                </c:pt>
                <c:pt idx="9">
                  <c:v>17.163863183369998</c:v>
                </c:pt>
                <c:pt idx="10">
                  <c:v>19.43950082712</c:v>
                </c:pt>
                <c:pt idx="11">
                  <c:v>21.759161835809998</c:v>
                </c:pt>
                <c:pt idx="12">
                  <c:v>25.247806944730002</c:v>
                </c:pt>
                <c:pt idx="13">
                  <c:v>29.621309999999998</c:v>
                </c:pt>
                <c:pt idx="14">
                  <c:v>35.949760999999995</c:v>
                </c:pt>
                <c:pt idx="15">
                  <c:v>40.284917383930001</c:v>
                </c:pt>
                <c:pt idx="16">
                  <c:v>46.317369851320002</c:v>
                </c:pt>
                <c:pt idx="17">
                  <c:v>47.249352999999999</c:v>
                </c:pt>
                <c:pt idx="18">
                  <c:v>50.739649999999997</c:v>
                </c:pt>
              </c:numCache>
            </c:numRef>
          </c:val>
          <c:extLst>
            <c:ext xmlns:c16="http://schemas.microsoft.com/office/drawing/2014/chart" uri="{C3380CC4-5D6E-409C-BE32-E72D297353CC}">
              <c16:uniqueId val="{00000000-A101-4F17-9EF2-F26AA93FB2BF}"/>
            </c:ext>
          </c:extLst>
        </c:ser>
        <c:dLbls>
          <c:showLegendKey val="0"/>
          <c:showVal val="0"/>
          <c:showCatName val="0"/>
          <c:showSerName val="0"/>
          <c:showPercent val="0"/>
          <c:showBubbleSize val="0"/>
        </c:dLbls>
        <c:gapWidth val="219"/>
        <c:overlap val="-27"/>
        <c:axId val="107169280"/>
        <c:axId val="107171200"/>
      </c:barChart>
      <c:catAx>
        <c:axId val="10716928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tr-TR" sz="1800" b="1" dirty="0">
                    <a:solidFill>
                      <a:schemeClr val="tx1"/>
                    </a:solidFill>
                  </a:rPr>
                  <a:t>Yükseköğretim Bütçesi</a:t>
                </a:r>
              </a:p>
            </c:rich>
          </c:tx>
          <c:layout>
            <c:manualLayout>
              <c:xMode val="edge"/>
              <c:yMode val="edge"/>
              <c:x val="0.39670006742820563"/>
              <c:y val="0.8766302750611484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107171200"/>
        <c:crosses val="autoZero"/>
        <c:auto val="1"/>
        <c:lblAlgn val="ctr"/>
        <c:lblOffset val="100"/>
        <c:noMultiLvlLbl val="0"/>
      </c:catAx>
      <c:valAx>
        <c:axId val="10717120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tr-TR" sz="1200">
                    <a:solidFill>
                      <a:schemeClr val="tx1"/>
                    </a:solidFill>
                  </a:rPr>
                  <a:t>Milyar TL</a:t>
                </a:r>
              </a:p>
            </c:rich>
          </c:tx>
          <c:layout>
            <c:manualLayout>
              <c:xMode val="edge"/>
              <c:yMode val="edge"/>
              <c:x val="5.9709061791004938E-3"/>
              <c:y val="0.2543717432384986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tr-TR"/>
          </a:p>
        </c:txPr>
        <c:crossAx val="10716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0.11471087105267527"/>
          <c:w val="0.91421726945148807"/>
          <c:h val="0.69321914732325807"/>
        </c:manualLayout>
      </c:layout>
      <c:barChart>
        <c:barDir val="col"/>
        <c:grouping val="clustered"/>
        <c:varyColors val="0"/>
        <c:ser>
          <c:idx val="0"/>
          <c:order val="0"/>
          <c:tx>
            <c:strRef>
              <c:f>Sayfa1!$B$5</c:f>
              <c:strCache>
                <c:ptCount val="1"/>
                <c:pt idx="0">
                  <c:v>Sağlık Bütçesi</c:v>
                </c:pt>
              </c:strCache>
            </c:strRef>
          </c:tx>
          <c:spPr>
            <a:solidFill>
              <a:schemeClr val="accent1"/>
            </a:solidFill>
            <a:ln>
              <a:noFill/>
            </a:ln>
            <a:effectLst/>
          </c:spPr>
          <c:invertIfNegative val="0"/>
          <c:dLbls>
            <c:dLbl>
              <c:idx val="18"/>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B1-4D44-B788-DDB26ECF9B3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13.549870564921719</c:v>
                </c:pt>
                <c:pt idx="1">
                  <c:v>17.766263437487805</c:v>
                </c:pt>
                <c:pt idx="2">
                  <c:v>21.887806137966059</c:v>
                </c:pt>
                <c:pt idx="3">
                  <c:v>24.201327577306831</c:v>
                </c:pt>
                <c:pt idx="4">
                  <c:v>30.318814089680377</c:v>
                </c:pt>
                <c:pt idx="5">
                  <c:v>34.863546140722612</c:v>
                </c:pt>
                <c:pt idx="6">
                  <c:v>41.065886618788973</c:v>
                </c:pt>
                <c:pt idx="7">
                  <c:v>47.954389688746495</c:v>
                </c:pt>
                <c:pt idx="8">
                  <c:v>50.616231415889999</c:v>
                </c:pt>
                <c:pt idx="9">
                  <c:v>56.492071679599995</c:v>
                </c:pt>
                <c:pt idx="10">
                  <c:v>61.667297543630006</c:v>
                </c:pt>
                <c:pt idx="11">
                  <c:v>69.54444843702997</c:v>
                </c:pt>
                <c:pt idx="12">
                  <c:v>77.188780662639971</c:v>
                </c:pt>
                <c:pt idx="13">
                  <c:v>86.185247238119985</c:v>
                </c:pt>
                <c:pt idx="14">
                  <c:v>98.551361114570014</c:v>
                </c:pt>
                <c:pt idx="15">
                  <c:v>114.91856557659999</c:v>
                </c:pt>
                <c:pt idx="16">
                  <c:v>134.49599419393715</c:v>
                </c:pt>
                <c:pt idx="17">
                  <c:v>164.67659370628343</c:v>
                </c:pt>
                <c:pt idx="18">
                  <c:v>188.55034614052121</c:v>
                </c:pt>
              </c:numCache>
            </c:numRef>
          </c:val>
          <c:extLst>
            <c:ext xmlns:c16="http://schemas.microsoft.com/office/drawing/2014/chart" uri="{C3380CC4-5D6E-409C-BE32-E72D297353CC}">
              <c16:uniqueId val="{00000000-B28E-4B44-9B32-C105F66D7A5B}"/>
            </c:ext>
          </c:extLst>
        </c:ser>
        <c:dLbls>
          <c:showLegendKey val="0"/>
          <c:showVal val="0"/>
          <c:showCatName val="0"/>
          <c:showSerName val="0"/>
          <c:showPercent val="0"/>
          <c:showBubbleSize val="0"/>
        </c:dLbls>
        <c:gapWidth val="219"/>
        <c:overlap val="-27"/>
        <c:axId val="107250432"/>
        <c:axId val="107252352"/>
      </c:barChart>
      <c:catAx>
        <c:axId val="10725043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tr-TR" sz="1800" b="1">
                    <a:solidFill>
                      <a:schemeClr val="tx1"/>
                    </a:solidFill>
                  </a:rPr>
                  <a:t>Sağlık Bütçesi</a:t>
                </a:r>
              </a:p>
            </c:rich>
          </c:tx>
          <c:layout>
            <c:manualLayout>
              <c:xMode val="edge"/>
              <c:yMode val="edge"/>
              <c:x val="0.42228450512796645"/>
              <c:y val="0.8987768777257415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107252352"/>
        <c:crosses val="autoZero"/>
        <c:auto val="1"/>
        <c:lblAlgn val="ctr"/>
        <c:lblOffset val="100"/>
        <c:noMultiLvlLbl val="0"/>
      </c:catAx>
      <c:valAx>
        <c:axId val="10725235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tr-TR" sz="1200">
                    <a:solidFill>
                      <a:schemeClr val="tx1"/>
                    </a:solidFill>
                  </a:rPr>
                  <a:t>Milyar TL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tr-TR"/>
          </a:p>
        </c:txPr>
        <c:crossAx val="10725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2400" dirty="0" smtClean="0">
                <a:solidFill>
                  <a:schemeClr val="tx1"/>
                </a:solidFill>
              </a:rPr>
              <a:t>2020</a:t>
            </a:r>
            <a:r>
              <a:rPr lang="tr-TR" sz="2400" baseline="0" dirty="0" smtClean="0">
                <a:solidFill>
                  <a:schemeClr val="tx1"/>
                </a:solidFill>
              </a:rPr>
              <a:t> Yılı </a:t>
            </a:r>
            <a:r>
              <a:rPr lang="en-US" sz="2400" dirty="0" err="1" smtClean="0">
                <a:solidFill>
                  <a:schemeClr val="tx1"/>
                </a:solidFill>
              </a:rPr>
              <a:t>Kamu</a:t>
            </a:r>
            <a:r>
              <a:rPr lang="en-US" sz="2400" dirty="0" smtClean="0">
                <a:solidFill>
                  <a:schemeClr val="tx1"/>
                </a:solidFill>
              </a:rPr>
              <a:t> </a:t>
            </a:r>
            <a:r>
              <a:rPr lang="en-US" sz="2400" dirty="0" err="1" smtClean="0">
                <a:solidFill>
                  <a:schemeClr val="tx1"/>
                </a:solidFill>
              </a:rPr>
              <a:t>Yatırım</a:t>
            </a:r>
            <a:r>
              <a:rPr lang="tr-TR" sz="2400" dirty="0" err="1" smtClean="0">
                <a:solidFill>
                  <a:schemeClr val="tx1"/>
                </a:solidFill>
              </a:rPr>
              <a:t>ları</a:t>
            </a:r>
            <a:r>
              <a:rPr lang="tr-TR" sz="2400" baseline="0" dirty="0" smtClean="0">
                <a:solidFill>
                  <a:schemeClr val="tx1"/>
                </a:solidFill>
              </a:rPr>
              <a:t> </a:t>
            </a:r>
            <a:r>
              <a:rPr lang="en-US" sz="2400" dirty="0" smtClean="0">
                <a:solidFill>
                  <a:schemeClr val="tx1"/>
                </a:solidFill>
              </a:rPr>
              <a:t>(</a:t>
            </a:r>
            <a:r>
              <a:rPr lang="en-US" sz="2400" dirty="0" err="1" smtClean="0">
                <a:solidFill>
                  <a:schemeClr val="tx1"/>
                </a:solidFill>
              </a:rPr>
              <a:t>Milyar</a:t>
            </a:r>
            <a:r>
              <a:rPr lang="en-US" sz="2400" dirty="0" smtClean="0">
                <a:solidFill>
                  <a:schemeClr val="tx1"/>
                </a:solidFill>
              </a:rPr>
              <a:t> </a:t>
            </a:r>
            <a:r>
              <a:rPr lang="en-US" sz="2400" dirty="0">
                <a:solidFill>
                  <a:schemeClr val="tx1"/>
                </a:solidFill>
              </a:rPr>
              <a:t>TL)</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 (2)'!$B$25</c:f>
              <c:strCache>
                <c:ptCount val="1"/>
                <c:pt idx="0">
                  <c:v>Kamu Yatırım Programı (Milyar TL)</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r>
                      <a:rPr lang="en-US" sz="2000" dirty="0" smtClean="0"/>
                      <a:t>78,4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03-4EBB-8E68-7F9AA0827534}"/>
                </c:ext>
              </c:extLst>
            </c:dLbl>
            <c:dLbl>
              <c:idx val="1"/>
              <c:layout/>
              <c:tx>
                <c:rich>
                  <a:bodyPr/>
                  <a:lstStyle/>
                  <a:p>
                    <a:r>
                      <a:rPr lang="en-US" sz="2000" dirty="0" smtClean="0"/>
                      <a:t>88,5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D03-4EBB-8E68-7F9AA082753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 (2)'!$C$24:$D$24</c:f>
              <c:numCache>
                <c:formatCode>General</c:formatCode>
                <c:ptCount val="2"/>
                <c:pt idx="0">
                  <c:v>2019</c:v>
                </c:pt>
                <c:pt idx="1">
                  <c:v>2020</c:v>
                </c:pt>
              </c:numCache>
            </c:numRef>
          </c:cat>
          <c:val>
            <c:numRef>
              <c:f>'Sayfa1 (2)'!$C$25:$D$25</c:f>
              <c:numCache>
                <c:formatCode>#,##0.0</c:formatCode>
                <c:ptCount val="2"/>
                <c:pt idx="0">
                  <c:v>65.388723190000007</c:v>
                </c:pt>
                <c:pt idx="1">
                  <c:v>77.099999999999994</c:v>
                </c:pt>
              </c:numCache>
            </c:numRef>
          </c:val>
          <c:extLst>
            <c:ext xmlns:c16="http://schemas.microsoft.com/office/drawing/2014/chart" uri="{C3380CC4-5D6E-409C-BE32-E72D297353CC}">
              <c16:uniqueId val="{00000000-DD03-4EBB-8E68-7F9AA0827534}"/>
            </c:ext>
          </c:extLst>
        </c:ser>
        <c:dLbls>
          <c:dLblPos val="inEnd"/>
          <c:showLegendKey val="0"/>
          <c:showVal val="1"/>
          <c:showCatName val="0"/>
          <c:showSerName val="0"/>
          <c:showPercent val="0"/>
          <c:showBubbleSize val="0"/>
        </c:dLbls>
        <c:gapWidth val="65"/>
        <c:axId val="38477824"/>
        <c:axId val="38556416"/>
      </c:barChart>
      <c:catAx>
        <c:axId val="38477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tx1"/>
                </a:solidFill>
                <a:latin typeface="+mn-lt"/>
                <a:ea typeface="+mn-ea"/>
                <a:cs typeface="+mn-cs"/>
              </a:defRPr>
            </a:pPr>
            <a:endParaRPr lang="tr-TR"/>
          </a:p>
        </c:txPr>
        <c:crossAx val="38556416"/>
        <c:crosses val="autoZero"/>
        <c:auto val="1"/>
        <c:lblAlgn val="ctr"/>
        <c:lblOffset val="100"/>
        <c:noMultiLvlLbl val="0"/>
      </c:catAx>
      <c:valAx>
        <c:axId val="38556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84778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Mahalli!$A$2</c:f>
              <c:strCache>
                <c:ptCount val="1"/>
                <c:pt idx="0">
                  <c:v>Mahalli İdarelere Ayrılan Bütçe Ödenekleri</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500" b="1"/>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Mahalli!$B$1:$T$1</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Mahalli!$B$2:$T$2</c:f>
              <c:numCache>
                <c:formatCode>0.0</c:formatCode>
                <c:ptCount val="19"/>
                <c:pt idx="0">
                  <c:v>4.7</c:v>
                </c:pt>
                <c:pt idx="1">
                  <c:v>5.4</c:v>
                </c:pt>
                <c:pt idx="2">
                  <c:v>7.9</c:v>
                </c:pt>
                <c:pt idx="3">
                  <c:v>10.1</c:v>
                </c:pt>
                <c:pt idx="4">
                  <c:v>13.819241999999999</c:v>
                </c:pt>
                <c:pt idx="5">
                  <c:v>17.291383</c:v>
                </c:pt>
                <c:pt idx="6">
                  <c:v>18.546658999999998</c:v>
                </c:pt>
                <c:pt idx="7">
                  <c:v>19.013698999999995</c:v>
                </c:pt>
                <c:pt idx="8">
                  <c:v>24.110071000000001</c:v>
                </c:pt>
                <c:pt idx="9">
                  <c:v>27.576486999999997</c:v>
                </c:pt>
                <c:pt idx="10">
                  <c:v>30.254716000000002</c:v>
                </c:pt>
                <c:pt idx="11">
                  <c:v>36.002882374999999</c:v>
                </c:pt>
                <c:pt idx="12">
                  <c:v>40.930545999999993</c:v>
                </c:pt>
                <c:pt idx="13">
                  <c:v>49.288041</c:v>
                </c:pt>
                <c:pt idx="14">
                  <c:v>55.543233000000001</c:v>
                </c:pt>
                <c:pt idx="15">
                  <c:v>64.299628999999996</c:v>
                </c:pt>
                <c:pt idx="16">
                  <c:v>77.905876000000006</c:v>
                </c:pt>
                <c:pt idx="17">
                  <c:v>82.319288984808651</c:v>
                </c:pt>
                <c:pt idx="18">
                  <c:v>97.265521278165664</c:v>
                </c:pt>
              </c:numCache>
            </c:numRef>
          </c:val>
          <c:extLst>
            <c:ext xmlns:c16="http://schemas.microsoft.com/office/drawing/2014/chart" uri="{C3380CC4-5D6E-409C-BE32-E72D297353CC}">
              <c16:uniqueId val="{00000000-8C5E-481B-AD8E-CD3D25FBB71C}"/>
            </c:ext>
          </c:extLst>
        </c:ser>
        <c:dLbls>
          <c:showLegendKey val="0"/>
          <c:showVal val="0"/>
          <c:showCatName val="0"/>
          <c:showSerName val="0"/>
          <c:showPercent val="0"/>
          <c:showBubbleSize val="0"/>
        </c:dLbls>
        <c:gapWidth val="150"/>
        <c:axId val="88392832"/>
        <c:axId val="88394368"/>
      </c:barChart>
      <c:catAx>
        <c:axId val="88392832"/>
        <c:scaling>
          <c:orientation val="minMax"/>
        </c:scaling>
        <c:delete val="0"/>
        <c:axPos val="b"/>
        <c:numFmt formatCode="General" sourceLinked="0"/>
        <c:majorTickMark val="out"/>
        <c:minorTickMark val="none"/>
        <c:tickLblPos val="nextTo"/>
        <c:txPr>
          <a:bodyPr/>
          <a:lstStyle/>
          <a:p>
            <a:pPr>
              <a:defRPr sz="1200" b="1"/>
            </a:pPr>
            <a:endParaRPr lang="tr-TR"/>
          </a:p>
        </c:txPr>
        <c:crossAx val="88394368"/>
        <c:crosses val="autoZero"/>
        <c:auto val="1"/>
        <c:lblAlgn val="ctr"/>
        <c:lblOffset val="100"/>
        <c:noMultiLvlLbl val="0"/>
      </c:catAx>
      <c:valAx>
        <c:axId val="88394368"/>
        <c:scaling>
          <c:orientation val="minMax"/>
        </c:scaling>
        <c:delete val="0"/>
        <c:axPos val="l"/>
        <c:title>
          <c:tx>
            <c:rich>
              <a:bodyPr rot="-5400000" vert="horz"/>
              <a:lstStyle/>
              <a:p>
                <a:pPr>
                  <a:defRPr/>
                </a:pPr>
                <a:r>
                  <a:rPr lang="en-US"/>
                  <a:t>(%)</a:t>
                </a:r>
              </a:p>
            </c:rich>
          </c:tx>
          <c:layout/>
          <c:overlay val="0"/>
        </c:title>
        <c:numFmt formatCode="0.0" sourceLinked="1"/>
        <c:majorTickMark val="out"/>
        <c:minorTickMark val="none"/>
        <c:tickLblPos val="nextTo"/>
        <c:txPr>
          <a:bodyPr/>
          <a:lstStyle/>
          <a:p>
            <a:pPr>
              <a:defRPr sz="1050"/>
            </a:pPr>
            <a:endParaRPr lang="tr-TR"/>
          </a:p>
        </c:txPr>
        <c:crossAx val="88392832"/>
        <c:crosses val="autoZero"/>
        <c:crossBetween val="between"/>
      </c:valAx>
      <c:spPr>
        <a:noFill/>
        <a:ln w="25400">
          <a:noFill/>
        </a:ln>
      </c:spPr>
    </c:plotArea>
    <c:legend>
      <c:legendPos val="b"/>
      <c:layout/>
      <c:overlay val="0"/>
      <c:txPr>
        <a:bodyPr/>
        <a:lstStyle/>
        <a:p>
          <a:pPr>
            <a:defRPr sz="1500" b="1"/>
          </a:pPr>
          <a:endParaRPr lang="tr-TR"/>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4.2573771935625532E-2"/>
          <c:w val="0.91421726945148807"/>
          <c:h val="0.66558957360097004"/>
        </c:manualLayout>
      </c:layout>
      <c:barChart>
        <c:barDir val="col"/>
        <c:grouping val="clustered"/>
        <c:varyColors val="0"/>
        <c:ser>
          <c:idx val="0"/>
          <c:order val="0"/>
          <c:tx>
            <c:strRef>
              <c:f>Sayfa1!$B$5</c:f>
              <c:strCache>
                <c:ptCount val="1"/>
                <c:pt idx="0">
                  <c:v>Sosyal Yardımlar Bütçesi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1.585</c:v>
                </c:pt>
                <c:pt idx="1">
                  <c:v>2.2850000000000001</c:v>
                </c:pt>
                <c:pt idx="2">
                  <c:v>3.4689999999999999</c:v>
                </c:pt>
                <c:pt idx="3">
                  <c:v>3.9089589999999999</c:v>
                </c:pt>
                <c:pt idx="4">
                  <c:v>4.9471893468300001</c:v>
                </c:pt>
                <c:pt idx="5">
                  <c:v>6.5702452705800001</c:v>
                </c:pt>
                <c:pt idx="6">
                  <c:v>7.6735412823200004</c:v>
                </c:pt>
                <c:pt idx="7">
                  <c:v>9.0845447402200001</c:v>
                </c:pt>
                <c:pt idx="8">
                  <c:v>11.47516059993</c:v>
                </c:pt>
                <c:pt idx="9">
                  <c:v>14.00126215957</c:v>
                </c:pt>
                <c:pt idx="10">
                  <c:v>20.149614507229998</c:v>
                </c:pt>
                <c:pt idx="11">
                  <c:v>27.304874837859998</c:v>
                </c:pt>
                <c:pt idx="12">
                  <c:v>29.224612322580001</c:v>
                </c:pt>
                <c:pt idx="13">
                  <c:v>33.683597202069997</c:v>
                </c:pt>
                <c:pt idx="14">
                  <c:v>41.785225612913003</c:v>
                </c:pt>
                <c:pt idx="15">
                  <c:v>44.387595246149999</c:v>
                </c:pt>
                <c:pt idx="16">
                  <c:v>51.683823341300005</c:v>
                </c:pt>
                <c:pt idx="17">
                  <c:v>62.143774999999998</c:v>
                </c:pt>
                <c:pt idx="18">
                  <c:v>69.473198799293229</c:v>
                </c:pt>
              </c:numCache>
            </c:numRef>
          </c:val>
          <c:extLst>
            <c:ext xmlns:c16="http://schemas.microsoft.com/office/drawing/2014/chart" uri="{C3380CC4-5D6E-409C-BE32-E72D297353CC}">
              <c16:uniqueId val="{00000000-B5E6-4D0C-B806-FB21C183D368}"/>
            </c:ext>
          </c:extLst>
        </c:ser>
        <c:dLbls>
          <c:showLegendKey val="0"/>
          <c:showVal val="0"/>
          <c:showCatName val="0"/>
          <c:showSerName val="0"/>
          <c:showPercent val="0"/>
          <c:showBubbleSize val="0"/>
        </c:dLbls>
        <c:gapWidth val="219"/>
        <c:overlap val="-27"/>
        <c:axId val="88453888"/>
        <c:axId val="88455808"/>
      </c:barChart>
      <c:catAx>
        <c:axId val="884538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tr-TR" sz="1600" b="1" dirty="0">
                    <a:solidFill>
                      <a:schemeClr val="tx1"/>
                    </a:solidFill>
                  </a:rPr>
                  <a:t>Sosyal Yardımlar Bütçesi</a:t>
                </a:r>
              </a:p>
            </c:rich>
          </c:tx>
          <c:layout>
            <c:manualLayout>
              <c:xMode val="edge"/>
              <c:yMode val="edge"/>
              <c:x val="0.38543718581787445"/>
              <c:y val="0.8362420694760063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tr-TR"/>
          </a:p>
        </c:txPr>
        <c:crossAx val="88455808"/>
        <c:crosses val="autoZero"/>
        <c:auto val="1"/>
        <c:lblAlgn val="ctr"/>
        <c:lblOffset val="100"/>
        <c:noMultiLvlLbl val="0"/>
      </c:catAx>
      <c:valAx>
        <c:axId val="8845580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tr-TR" sz="1200" b="1">
                    <a:solidFill>
                      <a:schemeClr val="tx1"/>
                    </a:solidFill>
                  </a:rPr>
                  <a:t>Milyar TL</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8845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440" b="1" i="0" u="none" strike="noStrike" kern="1200" spc="0" baseline="0">
                <a:solidFill>
                  <a:schemeClr val="tx1"/>
                </a:solidFill>
                <a:latin typeface="+mn-lt"/>
                <a:ea typeface="+mn-ea"/>
                <a:cs typeface="+mn-cs"/>
              </a:defRPr>
            </a:pPr>
            <a:r>
              <a:rPr lang="tr-TR" sz="1600" noProof="0" dirty="0" smtClean="0"/>
              <a:t>Küresel Büyüme, %</a:t>
            </a:r>
            <a:endParaRPr lang="tr-TR" sz="1600" noProof="0" dirty="0"/>
          </a:p>
        </c:rich>
      </c:tx>
      <c:layout/>
      <c:overlay val="0"/>
      <c:spPr>
        <a:noFill/>
        <a:ln>
          <a:noFill/>
        </a:ln>
        <a:effectLst/>
      </c:spPr>
      <c:txPr>
        <a:bodyPr rot="0" spcFirstLastPara="1" vertOverflow="ellipsis" vert="horz" wrap="square" anchor="ctr" anchorCtr="1"/>
        <a:lstStyle/>
        <a:p>
          <a:pPr algn="ctr" rtl="0">
            <a:defRPr lang="tr-TR" sz="1440" b="1"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Julyupdate19!$S$6</c:f>
              <c:strCache>
                <c:ptCount val="1"/>
                <c:pt idx="0">
                  <c:v>Küresel Büyüme, %</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tr-T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Julyupdate19!$R$7:$R$10</c:f>
              <c:numCache>
                <c:formatCode>General</c:formatCode>
                <c:ptCount val="4"/>
                <c:pt idx="0">
                  <c:v>2017</c:v>
                </c:pt>
                <c:pt idx="1">
                  <c:v>2018</c:v>
                </c:pt>
                <c:pt idx="2">
                  <c:v>2019</c:v>
                </c:pt>
                <c:pt idx="3">
                  <c:v>2020</c:v>
                </c:pt>
              </c:numCache>
            </c:numRef>
          </c:cat>
          <c:val>
            <c:numRef>
              <c:f>Julyupdate19!$S$7:$S$10</c:f>
              <c:numCache>
                <c:formatCode>General</c:formatCode>
                <c:ptCount val="4"/>
                <c:pt idx="0">
                  <c:v>3.8</c:v>
                </c:pt>
                <c:pt idx="1">
                  <c:v>3.6</c:v>
                </c:pt>
                <c:pt idx="2" formatCode="0.0">
                  <c:v>3</c:v>
                </c:pt>
                <c:pt idx="3">
                  <c:v>3.4</c:v>
                </c:pt>
              </c:numCache>
            </c:numRef>
          </c:val>
          <c:extLst>
            <c:ext xmlns:c16="http://schemas.microsoft.com/office/drawing/2014/chart" uri="{C3380CC4-5D6E-409C-BE32-E72D297353CC}">
              <c16:uniqueId val="{00000000-89E0-4B00-8F24-6C4DF3158CF9}"/>
            </c:ext>
          </c:extLst>
        </c:ser>
        <c:dLbls>
          <c:showLegendKey val="0"/>
          <c:showVal val="0"/>
          <c:showCatName val="0"/>
          <c:showSerName val="0"/>
          <c:showPercent val="0"/>
          <c:showBubbleSize val="0"/>
        </c:dLbls>
        <c:gapWidth val="219"/>
        <c:overlap val="-27"/>
        <c:axId val="95464832"/>
        <c:axId val="95483008"/>
      </c:barChart>
      <c:catAx>
        <c:axId val="95464832"/>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lgn="ctr">
              <a:defRPr lang="tr-TR" sz="1400" b="1" i="0" u="none" strike="noStrike" kern="1200" baseline="0">
                <a:solidFill>
                  <a:schemeClr val="tx1"/>
                </a:solidFill>
                <a:latin typeface="+mn-lt"/>
                <a:ea typeface="+mn-ea"/>
                <a:cs typeface="+mn-cs"/>
              </a:defRPr>
            </a:pPr>
            <a:endParaRPr lang="tr-TR"/>
          </a:p>
        </c:txPr>
        <c:crossAx val="95483008"/>
        <c:crosses val="autoZero"/>
        <c:auto val="1"/>
        <c:lblAlgn val="ctr"/>
        <c:lblOffset val="100"/>
        <c:noMultiLvlLbl val="0"/>
      </c:catAx>
      <c:valAx>
        <c:axId val="954830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lang="tr-TR" sz="1200" b="1" i="0" u="none" strike="noStrike" kern="1200" baseline="0">
                <a:solidFill>
                  <a:schemeClr val="tx1"/>
                </a:solidFill>
                <a:latin typeface="+mn-lt"/>
                <a:ea typeface="+mn-ea"/>
                <a:cs typeface="+mn-cs"/>
              </a:defRPr>
            </a:pPr>
            <a:endParaRPr lang="tr-TR"/>
          </a:p>
        </c:txPr>
        <c:crossAx val="95464832"/>
        <c:crosses val="autoZero"/>
        <c:crossBetween val="between"/>
      </c:valAx>
      <c:spPr>
        <a:noFill/>
        <a:ln>
          <a:noFill/>
        </a:ln>
        <a:effectLst/>
      </c:spPr>
    </c:plotArea>
    <c:plotVisOnly val="1"/>
    <c:dispBlanksAs val="gap"/>
    <c:showDLblsOverMax val="0"/>
  </c:chart>
  <c:spPr>
    <a:noFill/>
    <a:ln>
      <a:noFill/>
    </a:ln>
    <a:effectLst/>
  </c:spPr>
  <c:txPr>
    <a:bodyPr/>
    <a:lstStyle/>
    <a:p>
      <a:pPr algn="ctr">
        <a:defRPr lang="tr-TR" sz="1200" b="1" i="0" u="none" strike="noStrike" kern="1200" baseline="0">
          <a:solidFill>
            <a:schemeClr val="tx1"/>
          </a:solidFill>
          <a:latin typeface="+mn-lt"/>
          <a:ea typeface="+mn-ea"/>
          <a:cs typeface="+mn-cs"/>
        </a:defRPr>
      </a:pPr>
      <a:endParaRPr lang="tr-T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Sayfa1!$K$2</c:f>
              <c:strCache>
                <c:ptCount val="1"/>
                <c:pt idx="0">
                  <c:v>Bireysel Emekliliğe Ayrılan Kaynak</c:v>
                </c:pt>
              </c:strCache>
            </c:strRef>
          </c:tx>
          <c:spPr>
            <a:solidFill>
              <a:schemeClr val="accent1"/>
            </a:solidFill>
            <a:ln>
              <a:noFill/>
            </a:ln>
            <a:effectLst/>
          </c:spPr>
          <c:invertIfNegative val="0"/>
          <c:dLbls>
            <c:dLbl>
              <c:idx val="6"/>
              <c:layout/>
              <c:tx>
                <c:rich>
                  <a:bodyPr/>
                  <a:lstStyle/>
                  <a:p>
                    <a:r>
                      <a:rPr lang="en-US" smtClean="0"/>
                      <a:t>4,1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C95-4888-A8B9-93155BAD8A62}"/>
                </c:ext>
              </c:extLst>
            </c:dLbl>
            <c:dLbl>
              <c:idx val="7"/>
              <c:layout/>
              <c:tx>
                <c:rich>
                  <a:bodyPr/>
                  <a:lstStyle/>
                  <a:p>
                    <a:r>
                      <a:rPr lang="en-US" smtClean="0"/>
                      <a:t>5,1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95-4888-A8B9-93155BAD8A6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Sayfa1!$J$3:$J$10</c:f>
              <c:numCache>
                <c:formatCode>General</c:formatCode>
                <c:ptCount val="8"/>
                <c:pt idx="0">
                  <c:v>2013</c:v>
                </c:pt>
                <c:pt idx="1">
                  <c:v>2014</c:v>
                </c:pt>
                <c:pt idx="2">
                  <c:v>2015</c:v>
                </c:pt>
                <c:pt idx="3">
                  <c:v>2016</c:v>
                </c:pt>
                <c:pt idx="4">
                  <c:v>2017</c:v>
                </c:pt>
                <c:pt idx="5">
                  <c:v>2018</c:v>
                </c:pt>
                <c:pt idx="6">
                  <c:v>2019</c:v>
                </c:pt>
                <c:pt idx="7">
                  <c:v>2020</c:v>
                </c:pt>
              </c:numCache>
            </c:numRef>
          </c:cat>
          <c:val>
            <c:numRef>
              <c:f>Sayfa1!$K$3:$K$10</c:f>
              <c:numCache>
                <c:formatCode>General</c:formatCode>
                <c:ptCount val="8"/>
                <c:pt idx="0">
                  <c:v>1.2</c:v>
                </c:pt>
                <c:pt idx="1">
                  <c:v>1.8</c:v>
                </c:pt>
                <c:pt idx="2">
                  <c:v>2.4</c:v>
                </c:pt>
                <c:pt idx="3">
                  <c:v>3.1</c:v>
                </c:pt>
                <c:pt idx="4">
                  <c:v>3.9</c:v>
                </c:pt>
                <c:pt idx="5" formatCode="0.0">
                  <c:v>4</c:v>
                </c:pt>
                <c:pt idx="6">
                  <c:v>5.0999999999999996</c:v>
                </c:pt>
                <c:pt idx="7" formatCode="#,##0.0">
                  <c:v>6.4197368421052676</c:v>
                </c:pt>
              </c:numCache>
            </c:numRef>
          </c:val>
          <c:extLst>
            <c:ext xmlns:c16="http://schemas.microsoft.com/office/drawing/2014/chart" uri="{C3380CC4-5D6E-409C-BE32-E72D297353CC}">
              <c16:uniqueId val="{00000000-F170-4A6B-A97D-E619EE48D8CF}"/>
            </c:ext>
          </c:extLst>
        </c:ser>
        <c:dLbls>
          <c:showLegendKey val="0"/>
          <c:showVal val="0"/>
          <c:showCatName val="0"/>
          <c:showSerName val="0"/>
          <c:showPercent val="0"/>
          <c:showBubbleSize val="0"/>
        </c:dLbls>
        <c:gapWidth val="219"/>
        <c:overlap val="-27"/>
        <c:axId val="107576704"/>
        <c:axId val="107582592"/>
      </c:barChart>
      <c:catAx>
        <c:axId val="10757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tr-TR"/>
          </a:p>
        </c:txPr>
        <c:crossAx val="107582592"/>
        <c:crosses val="autoZero"/>
        <c:auto val="1"/>
        <c:lblAlgn val="ctr"/>
        <c:lblOffset val="100"/>
        <c:noMultiLvlLbl val="0"/>
      </c:catAx>
      <c:valAx>
        <c:axId val="10758259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tr-TR" sz="1600" b="1">
                    <a:solidFill>
                      <a:schemeClr val="tx1"/>
                    </a:solidFill>
                  </a:rPr>
                  <a:t>(Milyar TL)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crossAx val="10757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2847724034495682E-2"/>
          <c:y val="3.1355403778947515E-2"/>
          <c:w val="0.89745745781777275"/>
          <c:h val="0.76905742121172249"/>
        </c:manualLayout>
      </c:layout>
      <c:barChart>
        <c:barDir val="col"/>
        <c:grouping val="clustered"/>
        <c:varyColors val="0"/>
        <c:ser>
          <c:idx val="0"/>
          <c:order val="0"/>
          <c:tx>
            <c:strRef>
              <c:f>Personel!$A$3</c:f>
              <c:strCache>
                <c:ptCount val="1"/>
                <c:pt idx="0">
                  <c:v>Personel Giderleri</c:v>
                </c:pt>
              </c:strCache>
            </c:strRef>
          </c:tx>
          <c:spPr>
            <a:solidFill>
              <a:schemeClr val="accent1"/>
            </a:solidFill>
          </c:spPr>
          <c:invertIfNegative val="0"/>
          <c:dLbls>
            <c:spPr>
              <a:noFill/>
              <a:ln>
                <a:noFill/>
              </a:ln>
              <a:effectLst/>
            </c:spPr>
            <c:txPr>
              <a:bodyPr rot="-5400000" vert="horz"/>
              <a:lstStyle/>
              <a:p>
                <a:pPr>
                  <a:defRPr sz="1400" b="1"/>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Personel!$B$2:$T$2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Personel!$B$3:$T$3</c:f>
              <c:numCache>
                <c:formatCode>#,##0.0</c:formatCode>
                <c:ptCount val="19"/>
                <c:pt idx="0">
                  <c:v>21.950417121809078</c:v>
                </c:pt>
                <c:pt idx="1">
                  <c:v>28.832600788659267</c:v>
                </c:pt>
                <c:pt idx="2">
                  <c:v>33.66288639229581</c:v>
                </c:pt>
                <c:pt idx="3">
                  <c:v>37.38864936284881</c:v>
                </c:pt>
                <c:pt idx="4">
                  <c:v>42.887303000000003</c:v>
                </c:pt>
                <c:pt idx="5">
                  <c:v>49.373373999999998</c:v>
                </c:pt>
                <c:pt idx="6">
                  <c:v>55.263862000000003</c:v>
                </c:pt>
                <c:pt idx="7">
                  <c:v>63.155169999999998</c:v>
                </c:pt>
                <c:pt idx="8">
                  <c:v>73.377853000000002</c:v>
                </c:pt>
                <c:pt idx="9">
                  <c:v>85.763906000000006</c:v>
                </c:pt>
                <c:pt idx="10">
                  <c:v>101.190918</c:v>
                </c:pt>
                <c:pt idx="11">
                  <c:v>112.54182800000001</c:v>
                </c:pt>
                <c:pt idx="12">
                  <c:v>129.29902900000002</c:v>
                </c:pt>
                <c:pt idx="13">
                  <c:v>146.096193</c:v>
                </c:pt>
                <c:pt idx="14">
                  <c:v>173.56331400000002</c:v>
                </c:pt>
                <c:pt idx="15">
                  <c:v>189.41800699999999</c:v>
                </c:pt>
                <c:pt idx="16">
                  <c:v>235.28231199999999</c:v>
                </c:pt>
                <c:pt idx="17">
                  <c:v>294.38878773264867</c:v>
                </c:pt>
                <c:pt idx="18">
                  <c:v>333.90800000000002</c:v>
                </c:pt>
              </c:numCache>
            </c:numRef>
          </c:val>
          <c:extLst>
            <c:ext xmlns:c16="http://schemas.microsoft.com/office/drawing/2014/chart" uri="{C3380CC4-5D6E-409C-BE32-E72D297353CC}">
              <c16:uniqueId val="{00000000-945A-4147-AEB4-F6EC93689E81}"/>
            </c:ext>
          </c:extLst>
        </c:ser>
        <c:dLbls>
          <c:showLegendKey val="0"/>
          <c:showVal val="0"/>
          <c:showCatName val="0"/>
          <c:showSerName val="0"/>
          <c:showPercent val="0"/>
          <c:showBubbleSize val="0"/>
        </c:dLbls>
        <c:gapWidth val="144"/>
        <c:axId val="88524672"/>
        <c:axId val="88526208"/>
      </c:barChart>
      <c:catAx>
        <c:axId val="88524672"/>
        <c:scaling>
          <c:orientation val="minMax"/>
        </c:scaling>
        <c:delete val="0"/>
        <c:axPos val="b"/>
        <c:numFmt formatCode="General" sourceLinked="1"/>
        <c:majorTickMark val="out"/>
        <c:minorTickMark val="none"/>
        <c:tickLblPos val="low"/>
        <c:txPr>
          <a:bodyPr rot="0" vert="horz"/>
          <a:lstStyle/>
          <a:p>
            <a:pPr>
              <a:defRPr sz="1200" b="1"/>
            </a:pPr>
            <a:endParaRPr lang="tr-TR"/>
          </a:p>
        </c:txPr>
        <c:crossAx val="88526208"/>
        <c:crosses val="autoZero"/>
        <c:auto val="1"/>
        <c:lblAlgn val="ctr"/>
        <c:lblOffset val="100"/>
        <c:tickLblSkip val="1"/>
        <c:noMultiLvlLbl val="0"/>
      </c:catAx>
      <c:valAx>
        <c:axId val="88526208"/>
        <c:scaling>
          <c:orientation val="minMax"/>
        </c:scaling>
        <c:delete val="0"/>
        <c:axPos val="l"/>
        <c:title>
          <c:tx>
            <c:rich>
              <a:bodyPr rot="-5400000" vert="horz"/>
              <a:lstStyle/>
              <a:p>
                <a:pPr>
                  <a:defRPr sz="1200"/>
                </a:pPr>
                <a:r>
                  <a:rPr lang="tr-TR" sz="1200"/>
                  <a:t>Milyar TL</a:t>
                </a:r>
              </a:p>
            </c:rich>
          </c:tx>
          <c:layout>
            <c:manualLayout>
              <c:xMode val="edge"/>
              <c:yMode val="edge"/>
              <c:x val="2.9659765516346767E-3"/>
              <c:y val="0.28994524845290326"/>
            </c:manualLayout>
          </c:layout>
          <c:overlay val="0"/>
        </c:title>
        <c:numFmt formatCode="#,##0" sourceLinked="0"/>
        <c:majorTickMark val="out"/>
        <c:minorTickMark val="none"/>
        <c:tickLblPos val="nextTo"/>
        <c:txPr>
          <a:bodyPr/>
          <a:lstStyle/>
          <a:p>
            <a:pPr>
              <a:defRPr sz="1400" b="1"/>
            </a:pPr>
            <a:endParaRPr lang="tr-TR"/>
          </a:p>
        </c:txPr>
        <c:crossAx val="88524672"/>
        <c:crosses val="autoZero"/>
        <c:crossBetween val="between"/>
      </c:valAx>
    </c:plotArea>
    <c:legend>
      <c:legendPos val="b"/>
      <c:layout>
        <c:manualLayout>
          <c:xMode val="edge"/>
          <c:yMode val="edge"/>
          <c:x val="0.14499263592050993"/>
          <c:y val="0.88904973976186974"/>
          <c:w val="0.69768167276962723"/>
          <c:h val="8.1864823974852424E-2"/>
        </c:manualLayout>
      </c:layout>
      <c:overlay val="0"/>
      <c:txPr>
        <a:bodyPr/>
        <a:lstStyle/>
        <a:p>
          <a:pPr>
            <a:defRPr sz="1800" b="1"/>
          </a:pPr>
          <a:endParaRPr lang="tr-TR"/>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4.2573771935625532E-2"/>
          <c:w val="0.91421726945148807"/>
          <c:h val="0.7662638159944597"/>
        </c:manualLayout>
      </c:layout>
      <c:barChart>
        <c:barDir val="col"/>
        <c:grouping val="clustered"/>
        <c:varyColors val="0"/>
        <c:ser>
          <c:idx val="0"/>
          <c:order val="0"/>
          <c:tx>
            <c:strRef>
              <c:f>Sayfa1!$B$5</c:f>
              <c:strCache>
                <c:ptCount val="1"/>
                <c:pt idx="0">
                  <c:v>Emekli Aylıkları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16.7</c:v>
                </c:pt>
                <c:pt idx="1">
                  <c:v>25.2</c:v>
                </c:pt>
                <c:pt idx="2">
                  <c:v>30.7</c:v>
                </c:pt>
                <c:pt idx="3">
                  <c:v>38.5</c:v>
                </c:pt>
                <c:pt idx="4">
                  <c:v>45.1</c:v>
                </c:pt>
                <c:pt idx="5">
                  <c:v>52.3</c:v>
                </c:pt>
                <c:pt idx="6">
                  <c:v>59.1</c:v>
                </c:pt>
                <c:pt idx="7">
                  <c:v>68.599999999999994</c:v>
                </c:pt>
                <c:pt idx="8">
                  <c:v>78.957498642510004</c:v>
                </c:pt>
                <c:pt idx="9">
                  <c:v>91.615378439430003</c:v>
                </c:pt>
                <c:pt idx="10">
                  <c:v>105.29379907198</c:v>
                </c:pt>
                <c:pt idx="11">
                  <c:v>119.16166183936001</c:v>
                </c:pt>
                <c:pt idx="12">
                  <c:v>134.39151362912099</c:v>
                </c:pt>
                <c:pt idx="13">
                  <c:v>151.99040179175</c:v>
                </c:pt>
                <c:pt idx="14">
                  <c:v>185.15756771302</c:v>
                </c:pt>
                <c:pt idx="15">
                  <c:v>209.54565339381998</c:v>
                </c:pt>
                <c:pt idx="16">
                  <c:v>265.89062050532999</c:v>
                </c:pt>
                <c:pt idx="17">
                  <c:v>321.23976688335699</c:v>
                </c:pt>
                <c:pt idx="18">
                  <c:v>365.92707900357698</c:v>
                </c:pt>
              </c:numCache>
            </c:numRef>
          </c:val>
          <c:extLst>
            <c:ext xmlns:c16="http://schemas.microsoft.com/office/drawing/2014/chart" uri="{C3380CC4-5D6E-409C-BE32-E72D297353CC}">
              <c16:uniqueId val="{00000000-F21A-4B1A-93C2-3F3E8AA0F703}"/>
            </c:ext>
          </c:extLst>
        </c:ser>
        <c:dLbls>
          <c:showLegendKey val="0"/>
          <c:showVal val="0"/>
          <c:showCatName val="0"/>
          <c:showSerName val="0"/>
          <c:showPercent val="0"/>
          <c:showBubbleSize val="0"/>
        </c:dLbls>
        <c:gapWidth val="219"/>
        <c:overlap val="-27"/>
        <c:axId val="107877504"/>
        <c:axId val="107879424"/>
      </c:barChart>
      <c:catAx>
        <c:axId val="10787750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tr-TR" sz="1600" b="1">
                    <a:solidFill>
                      <a:schemeClr val="tx1"/>
                    </a:solidFill>
                  </a:rPr>
                  <a:t>Emekli Aylıkları</a:t>
                </a:r>
              </a:p>
            </c:rich>
          </c:tx>
          <c:layout>
            <c:manualLayout>
              <c:xMode val="edge"/>
              <c:yMode val="edge"/>
              <c:x val="0.43727334400996482"/>
              <c:y val="0.9122327219559671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107879424"/>
        <c:crosses val="autoZero"/>
        <c:auto val="1"/>
        <c:lblAlgn val="ctr"/>
        <c:lblOffset val="100"/>
        <c:noMultiLvlLbl val="0"/>
      </c:catAx>
      <c:valAx>
        <c:axId val="10787942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tr-TR" b="1">
                    <a:solidFill>
                      <a:schemeClr val="tx1"/>
                    </a:solidFill>
                  </a:rPr>
                  <a:t>Milyar TL</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10787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007384670142E-2"/>
          <c:y val="4.2573771935625532E-2"/>
          <c:w val="0.91421726945148807"/>
          <c:h val="0.74311483638278364"/>
        </c:manualLayout>
      </c:layout>
      <c:barChart>
        <c:barDir val="col"/>
        <c:grouping val="clustered"/>
        <c:varyColors val="0"/>
        <c:ser>
          <c:idx val="0"/>
          <c:order val="0"/>
          <c:tx>
            <c:strRef>
              <c:f>Sayfa1!$B$5</c:f>
              <c:strCache>
                <c:ptCount val="1"/>
                <c:pt idx="0">
                  <c:v>Personel Gid ve Em Ayl Bütçesi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Sayfa1!$C$5:$U$5</c:f>
              <c:numCache>
                <c:formatCode>#,##0.0</c:formatCode>
                <c:ptCount val="19"/>
                <c:pt idx="0">
                  <c:v>38.650417121809078</c:v>
                </c:pt>
                <c:pt idx="1">
                  <c:v>54.032600788659273</c:v>
                </c:pt>
                <c:pt idx="2">
                  <c:v>64.362886392295806</c:v>
                </c:pt>
                <c:pt idx="3">
                  <c:v>75.88864936284881</c:v>
                </c:pt>
                <c:pt idx="4">
                  <c:v>87.987302999999997</c:v>
                </c:pt>
                <c:pt idx="5">
                  <c:v>101.673374</c:v>
                </c:pt>
                <c:pt idx="6">
                  <c:v>114.363862</c:v>
                </c:pt>
                <c:pt idx="7">
                  <c:v>131.75516999999999</c:v>
                </c:pt>
                <c:pt idx="8">
                  <c:v>152.33535164251001</c:v>
                </c:pt>
                <c:pt idx="9">
                  <c:v>177.37928443942999</c:v>
                </c:pt>
                <c:pt idx="10">
                  <c:v>206.48471707198001</c:v>
                </c:pt>
                <c:pt idx="11">
                  <c:v>231.70348983936</c:v>
                </c:pt>
                <c:pt idx="12">
                  <c:v>263.69054262912101</c:v>
                </c:pt>
                <c:pt idx="13">
                  <c:v>298.08659479175003</c:v>
                </c:pt>
                <c:pt idx="14">
                  <c:v>358.72088171301999</c:v>
                </c:pt>
                <c:pt idx="15">
                  <c:v>398.96366039381996</c:v>
                </c:pt>
                <c:pt idx="16">
                  <c:v>501.17262050532997</c:v>
                </c:pt>
                <c:pt idx="17">
                  <c:v>615.628766883357</c:v>
                </c:pt>
                <c:pt idx="18">
                  <c:v>699.83507900357699</c:v>
                </c:pt>
              </c:numCache>
            </c:numRef>
          </c:val>
          <c:extLst>
            <c:ext xmlns:c16="http://schemas.microsoft.com/office/drawing/2014/chart" uri="{C3380CC4-5D6E-409C-BE32-E72D297353CC}">
              <c16:uniqueId val="{00000000-8AD4-4A61-813F-7D3A82A02AE4}"/>
            </c:ext>
          </c:extLst>
        </c:ser>
        <c:dLbls>
          <c:showLegendKey val="0"/>
          <c:showVal val="0"/>
          <c:showCatName val="0"/>
          <c:showSerName val="0"/>
          <c:showPercent val="0"/>
          <c:showBubbleSize val="0"/>
        </c:dLbls>
        <c:gapWidth val="219"/>
        <c:overlap val="-27"/>
        <c:axId val="107655552"/>
        <c:axId val="107657472"/>
      </c:barChart>
      <c:catAx>
        <c:axId val="1076555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tr-TR" sz="1800" b="1" dirty="0">
                    <a:solidFill>
                      <a:schemeClr val="tx1"/>
                    </a:solidFill>
                  </a:rPr>
                  <a:t>Personel </a:t>
                </a:r>
                <a:r>
                  <a:rPr lang="tr-TR" sz="1800" b="1" dirty="0" smtClean="0">
                    <a:solidFill>
                      <a:schemeClr val="tx1"/>
                    </a:solidFill>
                  </a:rPr>
                  <a:t>Giderleri </a:t>
                </a:r>
                <a:r>
                  <a:rPr lang="tr-TR" sz="1800" b="1" dirty="0">
                    <a:solidFill>
                      <a:schemeClr val="tx1"/>
                    </a:solidFill>
                  </a:rPr>
                  <a:t>ve </a:t>
                </a:r>
                <a:r>
                  <a:rPr lang="tr-TR" sz="1800" b="1" dirty="0" smtClean="0">
                    <a:solidFill>
                      <a:schemeClr val="tx1"/>
                    </a:solidFill>
                  </a:rPr>
                  <a:t>Emekli Aylıkları </a:t>
                </a:r>
                <a:r>
                  <a:rPr lang="tr-TR" sz="1800" b="1" dirty="0">
                    <a:solidFill>
                      <a:schemeClr val="tx1"/>
                    </a:solidFill>
                  </a:rPr>
                  <a:t>Bütçesi</a:t>
                </a:r>
              </a:p>
            </c:rich>
          </c:tx>
          <c:layout>
            <c:manualLayout>
              <c:xMode val="edge"/>
              <c:yMode val="edge"/>
              <c:x val="0.30069142310601005"/>
              <c:y val="0.893420831620997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107657472"/>
        <c:crosses val="autoZero"/>
        <c:auto val="1"/>
        <c:lblAlgn val="ctr"/>
        <c:lblOffset val="100"/>
        <c:noMultiLvlLbl val="0"/>
      </c:catAx>
      <c:valAx>
        <c:axId val="10765747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tr-TR" b="1">
                    <a:solidFill>
                      <a:schemeClr val="tx1"/>
                    </a:solidFill>
                  </a:rPr>
                  <a:t>Milyar TL</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10765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lgn="ctr" rtl="0">
            <a:defRPr lang="tr-TR" sz="1600" b="1" i="0" u="none" strike="noStrike" kern="1200" spc="0" baseline="0" noProof="0">
              <a:solidFill>
                <a:schemeClr val="tx1"/>
              </a:solidFill>
              <a:latin typeface="+mn-lt"/>
              <a:ea typeface="+mn-ea"/>
              <a:cs typeface="+mn-cs"/>
            </a:defRPr>
          </a:pPr>
          <a:endParaRPr lang="tr-TR"/>
        </a:p>
      </c:txPr>
    </c:title>
    <c:autoTitleDeleted val="0"/>
    <c:plotArea>
      <c:layout>
        <c:manualLayout>
          <c:layoutTarget val="inner"/>
          <c:xMode val="edge"/>
          <c:yMode val="edge"/>
          <c:x val="9.6769477706203602E-2"/>
          <c:y val="0.27302126518447811"/>
          <c:w val="0.87086459876912181"/>
          <c:h val="0.56338275784956238"/>
        </c:manualLayout>
      </c:layout>
      <c:barChart>
        <c:barDir val="col"/>
        <c:grouping val="clustered"/>
        <c:varyColors val="0"/>
        <c:ser>
          <c:idx val="0"/>
          <c:order val="0"/>
          <c:tx>
            <c:strRef>
              <c:f>Julyupdate19!$S$12</c:f>
              <c:strCache>
                <c:ptCount val="1"/>
                <c:pt idx="0">
                  <c:v>Küresel Ticaret Hacmi Büyümesi, %</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tr-T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Julyupdate19!$R$13:$R$16</c:f>
              <c:numCache>
                <c:formatCode>General</c:formatCode>
                <c:ptCount val="4"/>
                <c:pt idx="0">
                  <c:v>2017</c:v>
                </c:pt>
                <c:pt idx="1">
                  <c:v>2018</c:v>
                </c:pt>
                <c:pt idx="2">
                  <c:v>2019</c:v>
                </c:pt>
                <c:pt idx="3">
                  <c:v>2020</c:v>
                </c:pt>
              </c:numCache>
            </c:numRef>
          </c:cat>
          <c:val>
            <c:numRef>
              <c:f>Julyupdate19!$S$13:$S$16</c:f>
              <c:numCache>
                <c:formatCode>General</c:formatCode>
                <c:ptCount val="4"/>
                <c:pt idx="0">
                  <c:v>5.7</c:v>
                </c:pt>
                <c:pt idx="1">
                  <c:v>3.6</c:v>
                </c:pt>
                <c:pt idx="2">
                  <c:v>1.1000000000000001</c:v>
                </c:pt>
                <c:pt idx="3">
                  <c:v>3.2</c:v>
                </c:pt>
              </c:numCache>
            </c:numRef>
          </c:val>
          <c:extLst>
            <c:ext xmlns:c16="http://schemas.microsoft.com/office/drawing/2014/chart" uri="{C3380CC4-5D6E-409C-BE32-E72D297353CC}">
              <c16:uniqueId val="{00000000-0D1C-485D-B4A7-42E90F2711D1}"/>
            </c:ext>
          </c:extLst>
        </c:ser>
        <c:dLbls>
          <c:showLegendKey val="0"/>
          <c:showVal val="0"/>
          <c:showCatName val="0"/>
          <c:showSerName val="0"/>
          <c:showPercent val="0"/>
          <c:showBubbleSize val="0"/>
        </c:dLbls>
        <c:gapWidth val="219"/>
        <c:overlap val="-27"/>
        <c:axId val="95765632"/>
        <c:axId val="95767168"/>
      </c:barChart>
      <c:catAx>
        <c:axId val="95765632"/>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lgn="ctr">
              <a:defRPr lang="tr-TR" sz="1400" b="1" i="0" u="none" strike="noStrike" kern="1200" baseline="0">
                <a:solidFill>
                  <a:schemeClr val="tx1"/>
                </a:solidFill>
                <a:latin typeface="+mn-lt"/>
                <a:ea typeface="+mn-ea"/>
                <a:cs typeface="+mn-cs"/>
              </a:defRPr>
            </a:pPr>
            <a:endParaRPr lang="tr-TR"/>
          </a:p>
        </c:txPr>
        <c:crossAx val="95767168"/>
        <c:crosses val="autoZero"/>
        <c:auto val="1"/>
        <c:lblAlgn val="ctr"/>
        <c:lblOffset val="100"/>
        <c:noMultiLvlLbl val="0"/>
      </c:catAx>
      <c:valAx>
        <c:axId val="95767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lgn="ctr">
              <a:defRPr lang="tr-TR" sz="1200" b="1" i="0" u="none" strike="noStrike" kern="1200" baseline="0">
                <a:solidFill>
                  <a:schemeClr val="tx1"/>
                </a:solidFill>
                <a:latin typeface="+mn-lt"/>
                <a:ea typeface="+mn-ea"/>
                <a:cs typeface="+mn-cs"/>
              </a:defRPr>
            </a:pPr>
            <a:endParaRPr lang="tr-TR"/>
          </a:p>
        </c:txPr>
        <c:crossAx val="95765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b="1" i="0" dirty="0">
                <a:solidFill>
                  <a:schemeClr val="tx1"/>
                </a:solidFill>
              </a:rPr>
              <a:t>GSYH </a:t>
            </a:r>
            <a:r>
              <a:rPr lang="en-US" sz="2000" b="1" i="0" dirty="0" err="1">
                <a:solidFill>
                  <a:schemeClr val="tx1"/>
                </a:solidFill>
              </a:rPr>
              <a:t>Büyümesi</a:t>
            </a:r>
            <a:endParaRPr lang="en-US" sz="2000" b="1" i="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Sayfa1!$C$4</c:f>
              <c:strCache>
                <c:ptCount val="1"/>
                <c:pt idx="0">
                  <c:v>GSYH Büyümesi</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Sayfa1!$B$5:$B$9</c:f>
              <c:numCache>
                <c:formatCode>General</c:formatCode>
                <c:ptCount val="3"/>
                <c:pt idx="0">
                  <c:v>2020</c:v>
                </c:pt>
                <c:pt idx="1">
                  <c:v>2021</c:v>
                </c:pt>
                <c:pt idx="2">
                  <c:v>2022</c:v>
                </c:pt>
              </c:numCache>
            </c:numRef>
          </c:cat>
          <c:val>
            <c:numRef>
              <c:f>Sayfa1!$C$5:$C$9</c:f>
              <c:numCache>
                <c:formatCode>#,##0.0</c:formatCode>
                <c:ptCount val="3"/>
                <c:pt idx="0">
                  <c:v>5</c:v>
                </c:pt>
                <c:pt idx="1">
                  <c:v>5</c:v>
                </c:pt>
                <c:pt idx="2">
                  <c:v>5</c:v>
                </c:pt>
              </c:numCache>
            </c:numRef>
          </c:val>
          <c:extLst>
            <c:ext xmlns:c16="http://schemas.microsoft.com/office/drawing/2014/chart" uri="{C3380CC4-5D6E-409C-BE32-E72D297353CC}">
              <c16:uniqueId val="{00000000-F740-47D8-9956-0C9DC9ADE938}"/>
            </c:ext>
          </c:extLst>
        </c:ser>
        <c:dLbls>
          <c:showLegendKey val="0"/>
          <c:showVal val="0"/>
          <c:showCatName val="0"/>
          <c:showSerName val="0"/>
          <c:showPercent val="0"/>
          <c:showBubbleSize val="0"/>
        </c:dLbls>
        <c:gapWidth val="219"/>
        <c:overlap val="-27"/>
        <c:axId val="31708288"/>
        <c:axId val="31709824"/>
      </c:barChart>
      <c:catAx>
        <c:axId val="3170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1709824"/>
        <c:crosses val="autoZero"/>
        <c:auto val="1"/>
        <c:lblAlgn val="ctr"/>
        <c:lblOffset val="100"/>
        <c:noMultiLvlLbl val="0"/>
      </c:catAx>
      <c:valAx>
        <c:axId val="3170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tr-TR" sz="1200" b="1" i="1">
                    <a:solidFill>
                      <a:schemeClr val="tx1"/>
                    </a:solidFill>
                  </a:rPr>
                  <a:t>(%)</a:t>
                </a:r>
              </a:p>
            </c:rich>
          </c:tx>
          <c:layout>
            <c:manualLayout>
              <c:xMode val="edge"/>
              <c:yMode val="edge"/>
              <c:x val="2.2222222222222223E-2"/>
              <c:y val="0.4876891951006123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3170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tr-TR" sz="2000" b="1" i="0" u="none" strike="noStrike" kern="1200" spc="0" baseline="0" dirty="0">
                <a:solidFill>
                  <a:schemeClr val="tx1"/>
                </a:solidFill>
                <a:latin typeface="+mn-lt"/>
                <a:ea typeface="+mn-ea"/>
                <a:cs typeface="+mn-cs"/>
              </a:defRPr>
            </a:pPr>
            <a:r>
              <a:rPr lang="tr-TR" sz="2000" b="1" i="0" u="none" strike="noStrike" kern="1200" spc="0" baseline="0" dirty="0">
                <a:solidFill>
                  <a:schemeClr val="tx1"/>
                </a:solidFill>
                <a:latin typeface="+mn-lt"/>
                <a:ea typeface="+mn-ea"/>
                <a:cs typeface="+mn-cs"/>
              </a:rPr>
              <a:t>İstihdam</a:t>
            </a:r>
          </a:p>
        </c:rich>
      </c:tx>
      <c:layout>
        <c:manualLayout>
          <c:xMode val="edge"/>
          <c:yMode val="edge"/>
          <c:x val="0.42390266841644797"/>
          <c:y val="0"/>
        </c:manualLayout>
      </c:layout>
      <c:overlay val="0"/>
      <c:spPr>
        <a:noFill/>
        <a:ln>
          <a:noFill/>
        </a:ln>
        <a:effectLst/>
      </c:spPr>
      <c:txPr>
        <a:bodyPr rot="0" spcFirstLastPara="1" vertOverflow="ellipsis" vert="horz" wrap="square" anchor="ctr" anchorCtr="1"/>
        <a:lstStyle/>
        <a:p>
          <a:pPr algn="ctr" rtl="0">
            <a:defRPr lang="tr-TR" sz="2000" b="1" i="0" u="none" strike="noStrike" kern="1200" spc="0" baseline="0" dirty="0">
              <a:solidFill>
                <a:schemeClr val="tx1"/>
              </a:solidFill>
              <a:latin typeface="+mn-lt"/>
              <a:ea typeface="+mn-ea"/>
              <a:cs typeface="+mn-cs"/>
            </a:defRPr>
          </a:pPr>
          <a:endParaRPr lang="tr-TR"/>
        </a:p>
      </c:txPr>
    </c:title>
    <c:autoTitleDeleted val="0"/>
    <c:plotArea>
      <c:layout>
        <c:manualLayout>
          <c:layoutTarget val="inner"/>
          <c:xMode val="edge"/>
          <c:yMode val="edge"/>
          <c:x val="0.17658092738407699"/>
          <c:y val="0.17260531985528263"/>
          <c:w val="0.79286351706036751"/>
          <c:h val="0.67832761961544197"/>
        </c:manualLayout>
      </c:layout>
      <c:barChart>
        <c:barDir val="col"/>
        <c:grouping val="clustered"/>
        <c:varyColors val="0"/>
        <c:ser>
          <c:idx val="0"/>
          <c:order val="0"/>
          <c:tx>
            <c:strRef>
              <c:f>Sayfa1!$D$4</c:f>
              <c:strCache>
                <c:ptCount val="1"/>
                <c:pt idx="0">
                  <c:v>İstihdam</c:v>
                </c:pt>
              </c:strCache>
            </c:strRef>
          </c:tx>
          <c:spPr>
            <a:solidFill>
              <a:srgbClr val="4F81BD">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Sayfa1!$B$5:$B$9</c:f>
              <c:numCache>
                <c:formatCode>General</c:formatCode>
                <c:ptCount val="3"/>
                <c:pt idx="0">
                  <c:v>2020</c:v>
                </c:pt>
                <c:pt idx="1">
                  <c:v>2021</c:v>
                </c:pt>
                <c:pt idx="2">
                  <c:v>2022</c:v>
                </c:pt>
              </c:numCache>
            </c:numRef>
          </c:cat>
          <c:val>
            <c:numRef>
              <c:f>Sayfa1!$D$5:$D$9</c:f>
              <c:numCache>
                <c:formatCode>#,##0.0</c:formatCode>
                <c:ptCount val="3"/>
                <c:pt idx="0">
                  <c:v>29.327000000000002</c:v>
                </c:pt>
                <c:pt idx="1">
                  <c:v>30.492999999999999</c:v>
                </c:pt>
                <c:pt idx="2">
                  <c:v>31.513999999999999</c:v>
                </c:pt>
              </c:numCache>
            </c:numRef>
          </c:val>
          <c:extLst>
            <c:ext xmlns:c16="http://schemas.microsoft.com/office/drawing/2014/chart" uri="{C3380CC4-5D6E-409C-BE32-E72D297353CC}">
              <c16:uniqueId val="{00000000-61D6-4A13-A332-C2147C05BCD3}"/>
            </c:ext>
          </c:extLst>
        </c:ser>
        <c:dLbls>
          <c:showLegendKey val="0"/>
          <c:showVal val="0"/>
          <c:showCatName val="0"/>
          <c:showSerName val="0"/>
          <c:showPercent val="0"/>
          <c:showBubbleSize val="0"/>
        </c:dLbls>
        <c:gapWidth val="219"/>
        <c:overlap val="-27"/>
        <c:axId val="38179968"/>
        <c:axId val="38181504"/>
      </c:barChart>
      <c:catAx>
        <c:axId val="381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8181504"/>
        <c:crosses val="autoZero"/>
        <c:auto val="1"/>
        <c:lblAlgn val="ctr"/>
        <c:lblOffset val="100"/>
        <c:noMultiLvlLbl val="0"/>
      </c:catAx>
      <c:valAx>
        <c:axId val="3818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tr-TR" sz="1200" b="1" i="1">
                    <a:solidFill>
                      <a:schemeClr val="tx1"/>
                    </a:solidFill>
                  </a:rPr>
                  <a:t>(Milyon</a:t>
                </a:r>
                <a:r>
                  <a:rPr lang="tr-TR" sz="1200" b="1" i="1" baseline="0">
                    <a:solidFill>
                      <a:schemeClr val="tx1"/>
                    </a:solidFill>
                  </a:rPr>
                  <a:t> Kişi</a:t>
                </a:r>
                <a:r>
                  <a:rPr lang="tr-TR" sz="1200" b="1" i="1">
                    <a:solidFill>
                      <a:schemeClr val="tx1"/>
                    </a:solidFill>
                  </a:rPr>
                  <a:t>)</a:t>
                </a:r>
              </a:p>
            </c:rich>
          </c:tx>
          <c:layout>
            <c:manualLayout>
              <c:xMode val="edge"/>
              <c:yMode val="edge"/>
              <c:x val="2.2222222222222223E-2"/>
              <c:y val="0.390466972878390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tr-TR"/>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3817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tr-TR" sz="2000" b="1" i="0" dirty="0">
                <a:solidFill>
                  <a:schemeClr val="tx1"/>
                </a:solidFill>
              </a:rPr>
              <a:t>İşgücüne</a:t>
            </a:r>
            <a:r>
              <a:rPr lang="tr-TR" sz="2000" b="1" i="0" baseline="0" dirty="0">
                <a:solidFill>
                  <a:schemeClr val="tx1"/>
                </a:solidFill>
              </a:rPr>
              <a:t> Katılım Oranı</a:t>
            </a:r>
            <a:endParaRPr lang="en-US" sz="2000" b="1" i="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Sayfa1!$E$4</c:f>
              <c:strCache>
                <c:ptCount val="1"/>
                <c:pt idx="0">
                  <c:v>İşgücüne Katılım Oranı</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Sayfa1!$B$5:$B$9</c:f>
              <c:numCache>
                <c:formatCode>General</c:formatCode>
                <c:ptCount val="3"/>
                <c:pt idx="0">
                  <c:v>2020</c:v>
                </c:pt>
                <c:pt idx="1">
                  <c:v>2021</c:v>
                </c:pt>
                <c:pt idx="2">
                  <c:v>2022</c:v>
                </c:pt>
              </c:numCache>
            </c:numRef>
          </c:cat>
          <c:val>
            <c:numRef>
              <c:f>Sayfa1!$E$5:$E$9</c:f>
              <c:numCache>
                <c:formatCode>#,##0.0</c:formatCode>
                <c:ptCount val="3"/>
                <c:pt idx="0">
                  <c:v>53.4</c:v>
                </c:pt>
                <c:pt idx="1">
                  <c:v>54</c:v>
                </c:pt>
                <c:pt idx="2">
                  <c:v>54.5</c:v>
                </c:pt>
              </c:numCache>
            </c:numRef>
          </c:val>
          <c:extLst>
            <c:ext xmlns:c16="http://schemas.microsoft.com/office/drawing/2014/chart" uri="{C3380CC4-5D6E-409C-BE32-E72D297353CC}">
              <c16:uniqueId val="{00000000-DA48-4B1F-BD9C-EFFBF4E8857B}"/>
            </c:ext>
          </c:extLst>
        </c:ser>
        <c:dLbls>
          <c:showLegendKey val="0"/>
          <c:showVal val="0"/>
          <c:showCatName val="0"/>
          <c:showSerName val="0"/>
          <c:showPercent val="0"/>
          <c:showBubbleSize val="0"/>
        </c:dLbls>
        <c:gapWidth val="219"/>
        <c:overlap val="-27"/>
        <c:axId val="39149952"/>
        <c:axId val="39151488"/>
      </c:barChart>
      <c:catAx>
        <c:axId val="3914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9151488"/>
        <c:crosses val="autoZero"/>
        <c:auto val="1"/>
        <c:lblAlgn val="ctr"/>
        <c:lblOffset val="100"/>
        <c:noMultiLvlLbl val="0"/>
      </c:catAx>
      <c:valAx>
        <c:axId val="3915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1" u="none" strike="noStrike" kern="1200" baseline="0">
                    <a:solidFill>
                      <a:schemeClr val="tx1"/>
                    </a:solidFill>
                    <a:latin typeface="+mn-lt"/>
                    <a:ea typeface="+mn-ea"/>
                    <a:cs typeface="+mn-cs"/>
                  </a:defRPr>
                </a:pPr>
                <a:r>
                  <a:rPr lang="tr-TR" sz="1200" b="1" i="1">
                    <a:solidFill>
                      <a:schemeClr val="tx1"/>
                    </a:solidFill>
                  </a:rPr>
                  <a:t>(%)</a:t>
                </a:r>
              </a:p>
            </c:rich>
          </c:tx>
          <c:layout>
            <c:manualLayout>
              <c:xMode val="edge"/>
              <c:yMode val="edge"/>
              <c:x val="2.2222222222222223E-2"/>
              <c:y val="0.48768919510061232"/>
            </c:manualLayout>
          </c:layout>
          <c:overlay val="0"/>
          <c:spPr>
            <a:noFill/>
            <a:ln>
              <a:noFill/>
            </a:ln>
            <a:effectLst/>
          </c:spPr>
          <c:txPr>
            <a:bodyPr rot="-5400000" spcFirstLastPara="1" vertOverflow="ellipsis" vert="horz" wrap="square" anchor="ctr" anchorCtr="1"/>
            <a:lstStyle/>
            <a:p>
              <a:pPr>
                <a:defRPr sz="1000" b="1" i="1" u="none" strike="noStrike" kern="1200" baseline="0">
                  <a:solidFill>
                    <a:schemeClr val="tx1"/>
                  </a:solidFill>
                  <a:latin typeface="+mn-lt"/>
                  <a:ea typeface="+mn-ea"/>
                  <a:cs typeface="+mn-cs"/>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3914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2000" b="1" i="0" dirty="0">
                <a:solidFill>
                  <a:schemeClr val="tx1"/>
                </a:solidFill>
              </a:rPr>
              <a:t>İşsizlik</a:t>
            </a:r>
            <a:r>
              <a:rPr lang="tr-TR" sz="2000" b="1" i="1" baseline="0" dirty="0">
                <a:solidFill>
                  <a:schemeClr val="tx1"/>
                </a:solidFill>
              </a:rPr>
              <a:t> Oranı</a:t>
            </a:r>
            <a:endParaRPr lang="en-US" sz="2000" b="1" i="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Sayfa1!$F$4</c:f>
              <c:strCache>
                <c:ptCount val="1"/>
                <c:pt idx="0">
                  <c:v>İşsizlik Oranı</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Sayfa1!$B$5:$B$9</c:f>
              <c:numCache>
                <c:formatCode>General</c:formatCode>
                <c:ptCount val="3"/>
                <c:pt idx="0">
                  <c:v>2020</c:v>
                </c:pt>
                <c:pt idx="1">
                  <c:v>2021</c:v>
                </c:pt>
                <c:pt idx="2">
                  <c:v>2022</c:v>
                </c:pt>
              </c:numCache>
            </c:numRef>
          </c:cat>
          <c:val>
            <c:numRef>
              <c:f>Sayfa1!$F$5:$F$9</c:f>
              <c:numCache>
                <c:formatCode>#,##0.0</c:formatCode>
                <c:ptCount val="3"/>
                <c:pt idx="0">
                  <c:v>11.8</c:v>
                </c:pt>
                <c:pt idx="1">
                  <c:v>10.6</c:v>
                </c:pt>
                <c:pt idx="2">
                  <c:v>9.8000000000000007</c:v>
                </c:pt>
              </c:numCache>
            </c:numRef>
          </c:val>
          <c:extLst>
            <c:ext xmlns:c16="http://schemas.microsoft.com/office/drawing/2014/chart" uri="{C3380CC4-5D6E-409C-BE32-E72D297353CC}">
              <c16:uniqueId val="{00000000-F00F-434D-82F5-DB78B0360F45}"/>
            </c:ext>
          </c:extLst>
        </c:ser>
        <c:dLbls>
          <c:showLegendKey val="0"/>
          <c:showVal val="0"/>
          <c:showCatName val="0"/>
          <c:showSerName val="0"/>
          <c:showPercent val="0"/>
          <c:showBubbleSize val="0"/>
        </c:dLbls>
        <c:gapWidth val="219"/>
        <c:overlap val="-27"/>
        <c:axId val="39213696"/>
        <c:axId val="39216256"/>
      </c:barChart>
      <c:catAx>
        <c:axId val="392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39216256"/>
        <c:crosses val="autoZero"/>
        <c:auto val="1"/>
        <c:lblAlgn val="ctr"/>
        <c:lblOffset val="100"/>
        <c:noMultiLvlLbl val="0"/>
      </c:catAx>
      <c:valAx>
        <c:axId val="39216256"/>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tr-TR" sz="1200" b="1" i="1">
                    <a:solidFill>
                      <a:schemeClr val="tx1"/>
                    </a:solidFill>
                  </a:rPr>
                  <a:t>(%)</a:t>
                </a:r>
              </a:p>
            </c:rich>
          </c:tx>
          <c:layout>
            <c:manualLayout>
              <c:xMode val="edge"/>
              <c:yMode val="edge"/>
              <c:x val="2.2222222222222223E-2"/>
              <c:y val="0.4876891951006123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3921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spc="0" baseline="0">
                <a:solidFill>
                  <a:schemeClr val="tx1"/>
                </a:solidFill>
                <a:latin typeface="+mn-lt"/>
                <a:ea typeface="+mn-ea"/>
                <a:cs typeface="+mn-cs"/>
              </a:defRPr>
            </a:pPr>
            <a:r>
              <a:rPr lang="tr-TR" sz="1400" dirty="0">
                <a:solidFill>
                  <a:schemeClr val="tx1"/>
                </a:solidFill>
              </a:rPr>
              <a:t>Cari İşlemler </a:t>
            </a:r>
            <a:r>
              <a:rPr lang="tr-TR" sz="1400" dirty="0" smtClean="0">
                <a:solidFill>
                  <a:schemeClr val="tx1"/>
                </a:solidFill>
              </a:rPr>
              <a:t>Dengesi (GSYH’ya </a:t>
            </a:r>
            <a:r>
              <a:rPr lang="tr-TR" sz="1400" dirty="0">
                <a:solidFill>
                  <a:schemeClr val="tx1"/>
                </a:solidFill>
              </a:rPr>
              <a:t>oran </a:t>
            </a:r>
            <a:r>
              <a:rPr lang="tr-TR" sz="1400" dirty="0" smtClean="0">
                <a:solidFill>
                  <a:schemeClr val="tx1"/>
                </a:solidFill>
              </a:rPr>
              <a:t>%)</a:t>
            </a:r>
            <a:endParaRPr lang="tr-TR" sz="1400" dirty="0">
              <a:solidFill>
                <a:schemeClr val="tx1"/>
              </a:solidFill>
            </a:endParaRPr>
          </a:p>
        </c:rich>
      </c:tx>
      <c:layout>
        <c:manualLayout>
          <c:xMode val="edge"/>
          <c:yMode val="edge"/>
          <c:x val="0.1655184797649063"/>
          <c:y val="4.558406603587771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chemeClr val="tx1"/>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2020</c:v>
                </c:pt>
              </c:strCache>
            </c:strRef>
          </c:tx>
          <c:spPr>
            <a:solidFill>
              <a:schemeClr val="accent1"/>
            </a:solidFill>
            <a:ln>
              <a:noFill/>
            </a:ln>
            <a:effectLst/>
          </c:spPr>
          <c:invertIfNegative val="0"/>
          <c:dPt>
            <c:idx val="2"/>
            <c:invertIfNegative val="0"/>
            <c:bubble3D val="0"/>
            <c:spPr>
              <a:solidFill>
                <a:schemeClr val="accent1"/>
              </a:solidFill>
              <a:ln>
                <a:solidFill>
                  <a:srgbClr val="4F81BD"/>
                </a:solidFill>
              </a:ln>
              <a:effectLst/>
            </c:spPr>
            <c:extLst>
              <c:ext xmlns:c16="http://schemas.microsoft.com/office/drawing/2014/chart" uri="{C3380CC4-5D6E-409C-BE32-E72D297353CC}">
                <c16:uniqueId val="{00000004-F2F5-422D-9D9D-606E8C85825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2020</c:v>
                </c:pt>
                <c:pt idx="1">
                  <c:v>2021</c:v>
                </c:pt>
                <c:pt idx="2">
                  <c:v>2022</c:v>
                </c:pt>
              </c:numCache>
            </c:numRef>
          </c:cat>
          <c:val>
            <c:numRef>
              <c:f>Sayfa1!$B$2:$B$4</c:f>
              <c:numCache>
                <c:formatCode>#,##0.0</c:formatCode>
                <c:ptCount val="3"/>
                <c:pt idx="0">
                  <c:v>-1.178024466853189</c:v>
                </c:pt>
                <c:pt idx="1">
                  <c:v>-0.82313497133243452</c:v>
                </c:pt>
                <c:pt idx="2">
                  <c:v>4.8713613489242201E-5</c:v>
                </c:pt>
              </c:numCache>
            </c:numRef>
          </c:val>
          <c:extLst>
            <c:ext xmlns:c16="http://schemas.microsoft.com/office/drawing/2014/chart" uri="{C3380CC4-5D6E-409C-BE32-E72D297353CC}">
              <c16:uniqueId val="{00000000-F2F5-422D-9D9D-606E8C858256}"/>
            </c:ext>
          </c:extLst>
        </c:ser>
        <c:dLbls>
          <c:showLegendKey val="0"/>
          <c:showVal val="0"/>
          <c:showCatName val="0"/>
          <c:showSerName val="0"/>
          <c:showPercent val="0"/>
          <c:showBubbleSize val="0"/>
        </c:dLbls>
        <c:gapWidth val="100"/>
        <c:overlap val="-27"/>
        <c:axId val="38611968"/>
        <c:axId val="38630144"/>
      </c:barChart>
      <c:catAx>
        <c:axId val="38611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8630144"/>
        <c:crosses val="autoZero"/>
        <c:auto val="1"/>
        <c:lblAlgn val="ctr"/>
        <c:lblOffset val="100"/>
        <c:noMultiLvlLbl val="0"/>
      </c:catAx>
      <c:valAx>
        <c:axId val="38630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8611968"/>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B8E07-46B9-794A-9F66-70A7CBFE2E6F}" type="doc">
      <dgm:prSet loTypeId="urn:microsoft.com/office/officeart/2005/8/layout/hProcess9" loCatId="" qsTypeId="urn:microsoft.com/office/officeart/2005/8/quickstyle/3D3" qsCatId="3D" csTypeId="urn:microsoft.com/office/officeart/2005/8/colors/accent5_3" csCatId="accent5" phldr="1"/>
      <dgm:spPr/>
    </dgm:pt>
    <dgm:pt modelId="{AF26959C-9511-7A4E-A3CE-A547C845481E}" type="pres">
      <dgm:prSet presAssocID="{35CB8E07-46B9-794A-9F66-70A7CBFE2E6F}" presName="CompostProcess" presStyleCnt="0">
        <dgm:presLayoutVars>
          <dgm:dir/>
          <dgm:resizeHandles val="exact"/>
        </dgm:presLayoutVars>
      </dgm:prSet>
      <dgm:spPr/>
    </dgm:pt>
    <dgm:pt modelId="{B710B336-652D-5948-81A4-0A47FBDB7B28}" type="pres">
      <dgm:prSet presAssocID="{35CB8E07-46B9-794A-9F66-70A7CBFE2E6F}" presName="arrow" presStyleLbl="bgShp" presStyleIdx="0" presStyleCnt="1" custScaleX="118234" custLinFactNeighborX="32265" custLinFactNeighborY="-16412"/>
      <dgm:spPr>
        <a:solidFill>
          <a:srgbClr val="FF0000"/>
        </a:solidFill>
      </dgm:spPr>
      <dgm:t>
        <a:bodyPr/>
        <a:lstStyle/>
        <a:p>
          <a:endParaRPr lang="tr-TR"/>
        </a:p>
      </dgm:t>
    </dgm:pt>
    <dgm:pt modelId="{B43317F5-B2B6-B84A-9840-52F4AAF9D2DD}" type="pres">
      <dgm:prSet presAssocID="{35CB8E07-46B9-794A-9F66-70A7CBFE2E6F}" presName="linearProcess" presStyleCnt="0"/>
      <dgm:spPr/>
    </dgm:pt>
  </dgm:ptLst>
  <dgm:cxnLst>
    <dgm:cxn modelId="{7AAB5EFA-AB62-4A60-8301-DD319E5AACBB}" type="presOf" srcId="{35CB8E07-46B9-794A-9F66-70A7CBFE2E6F}" destId="{AF26959C-9511-7A4E-A3CE-A547C845481E}" srcOrd="0" destOrd="0" presId="urn:microsoft.com/office/officeart/2005/8/layout/hProcess9"/>
    <dgm:cxn modelId="{70A95C8E-E8BD-4D65-8319-6FBFC3CF7296}" type="presParOf" srcId="{AF26959C-9511-7A4E-A3CE-A547C845481E}" destId="{B710B336-652D-5948-81A4-0A47FBDB7B28}" srcOrd="0" destOrd="0" presId="urn:microsoft.com/office/officeart/2005/8/layout/hProcess9"/>
    <dgm:cxn modelId="{1B040C5B-F52C-474A-8928-E03F5D1986F6}" type="presParOf" srcId="{AF26959C-9511-7A4E-A3CE-A547C845481E}" destId="{B43317F5-B2B6-B84A-9840-52F4AAF9D2DD}"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0B336-652D-5948-81A4-0A47FBDB7B28}">
      <dsp:nvSpPr>
        <dsp:cNvPr id="0" name=""/>
        <dsp:cNvSpPr/>
      </dsp:nvSpPr>
      <dsp:spPr>
        <a:xfrm>
          <a:off x="-3063" y="0"/>
          <a:ext cx="1234317" cy="609600"/>
        </a:xfrm>
        <a:prstGeom prst="rightArrow">
          <a:avLst/>
        </a:prstGeom>
        <a:solidFill>
          <a:srgbClr val="FF0000"/>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0.92546</cdr:y>
    </cdr:from>
    <cdr:to>
      <cdr:x>0.47752</cdr:x>
      <cdr:y>0.99231</cdr:y>
    </cdr:to>
    <cdr:sp macro="" textlink="">
      <cdr:nvSpPr>
        <cdr:cNvPr id="2" name="Metin kutusu 1"/>
        <cdr:cNvSpPr txBox="1"/>
      </cdr:nvSpPr>
      <cdr:spPr>
        <a:xfrm xmlns:a="http://schemas.openxmlformats.org/drawingml/2006/main">
          <a:off x="0" y="2013412"/>
          <a:ext cx="1922688" cy="14543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15856" rtl="0" eaLnBrk="1" latinLnBrk="0" hangingPunct="1">
            <a:defRPr sz="900" kern="1200">
              <a:solidFill>
                <a:schemeClr val="tx1"/>
              </a:solidFill>
              <a:latin typeface="+mn-lt"/>
              <a:ea typeface="+mn-ea"/>
              <a:cs typeface="+mn-cs"/>
            </a:defRPr>
          </a:lvl1pPr>
          <a:lvl2pPr marL="207929" algn="l" defTabSz="415856" rtl="0" eaLnBrk="1" latinLnBrk="0" hangingPunct="1">
            <a:defRPr sz="900" kern="1200">
              <a:solidFill>
                <a:schemeClr val="tx1"/>
              </a:solidFill>
              <a:latin typeface="+mn-lt"/>
              <a:ea typeface="+mn-ea"/>
              <a:cs typeface="+mn-cs"/>
            </a:defRPr>
          </a:lvl2pPr>
          <a:lvl3pPr marL="415856" algn="l" defTabSz="415856" rtl="0" eaLnBrk="1" latinLnBrk="0" hangingPunct="1">
            <a:defRPr sz="900" kern="1200">
              <a:solidFill>
                <a:schemeClr val="tx1"/>
              </a:solidFill>
              <a:latin typeface="+mn-lt"/>
              <a:ea typeface="+mn-ea"/>
              <a:cs typeface="+mn-cs"/>
            </a:defRPr>
          </a:lvl3pPr>
          <a:lvl4pPr marL="623785" algn="l" defTabSz="415856" rtl="0" eaLnBrk="1" latinLnBrk="0" hangingPunct="1">
            <a:defRPr sz="900" kern="1200">
              <a:solidFill>
                <a:schemeClr val="tx1"/>
              </a:solidFill>
              <a:latin typeface="+mn-lt"/>
              <a:ea typeface="+mn-ea"/>
              <a:cs typeface="+mn-cs"/>
            </a:defRPr>
          </a:lvl4pPr>
          <a:lvl5pPr marL="831712" algn="l" defTabSz="415856" rtl="0" eaLnBrk="1" latinLnBrk="0" hangingPunct="1">
            <a:defRPr sz="900" kern="1200">
              <a:solidFill>
                <a:schemeClr val="tx1"/>
              </a:solidFill>
              <a:latin typeface="+mn-lt"/>
              <a:ea typeface="+mn-ea"/>
              <a:cs typeface="+mn-cs"/>
            </a:defRPr>
          </a:lvl5pPr>
          <a:lvl6pPr marL="1039641" algn="l" defTabSz="415856" rtl="0" eaLnBrk="1" latinLnBrk="0" hangingPunct="1">
            <a:defRPr sz="900" kern="1200">
              <a:solidFill>
                <a:schemeClr val="tx1"/>
              </a:solidFill>
              <a:latin typeface="+mn-lt"/>
              <a:ea typeface="+mn-ea"/>
              <a:cs typeface="+mn-cs"/>
            </a:defRPr>
          </a:lvl6pPr>
          <a:lvl7pPr marL="1247570" algn="l" defTabSz="415856" rtl="0" eaLnBrk="1" latinLnBrk="0" hangingPunct="1">
            <a:defRPr sz="900" kern="1200">
              <a:solidFill>
                <a:schemeClr val="tx1"/>
              </a:solidFill>
              <a:latin typeface="+mn-lt"/>
              <a:ea typeface="+mn-ea"/>
              <a:cs typeface="+mn-cs"/>
            </a:defRPr>
          </a:lvl7pPr>
          <a:lvl8pPr marL="1455497" algn="l" defTabSz="415856" rtl="0" eaLnBrk="1" latinLnBrk="0" hangingPunct="1">
            <a:defRPr sz="900" kern="1200">
              <a:solidFill>
                <a:schemeClr val="tx1"/>
              </a:solidFill>
              <a:latin typeface="+mn-lt"/>
              <a:ea typeface="+mn-ea"/>
              <a:cs typeface="+mn-cs"/>
            </a:defRPr>
          </a:lvl8pPr>
          <a:lvl9pPr marL="1663426" algn="l" defTabSz="415856" rtl="0" eaLnBrk="1" latinLnBrk="0" hangingPunct="1">
            <a:defRPr sz="900" kern="1200">
              <a:solidFill>
                <a:schemeClr val="tx1"/>
              </a:solidFill>
              <a:latin typeface="+mn-lt"/>
              <a:ea typeface="+mn-ea"/>
              <a:cs typeface="+mn-cs"/>
            </a:defRPr>
          </a:lvl9pPr>
        </a:lstStyle>
        <a:p xmlns:a="http://schemas.openxmlformats.org/drawingml/2006/main">
          <a:r>
            <a:rPr lang="tr-TR" sz="800" dirty="0"/>
            <a:t>Kaynak: </a:t>
          </a:r>
          <a:r>
            <a:rPr lang="tr-TR" sz="800" dirty="0" smtClean="0"/>
            <a:t>Reuters, 10 Yıllık Tahvil Faizleri</a:t>
          </a:r>
          <a:endParaRPr lang="tr-TR" sz="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CE580-5CE6-477C-BD35-9F03FBDD5422}" type="datetimeFigureOut">
              <a:rPr lang="en-US" smtClean="0"/>
              <a:t>10/17/2019</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CEBB9-EE5A-4471-A60A-3DD9DD347A73}" type="slidenum">
              <a:rPr lang="en-US" smtClean="0"/>
              <a:t>‹#›</a:t>
            </a:fld>
            <a:endParaRPr lang="en-US"/>
          </a:p>
        </p:txBody>
      </p:sp>
    </p:spTree>
    <p:extLst>
      <p:ext uri="{BB962C8B-B14F-4D97-AF65-F5344CB8AC3E}">
        <p14:creationId xmlns:p14="http://schemas.microsoft.com/office/powerpoint/2010/main" val="19716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a:t>
            </a:fld>
            <a:endParaRPr lang="tr-TR" dirty="0">
              <a:solidFill>
                <a:prstClr val="black"/>
              </a:solidFill>
            </a:endParaRPr>
          </a:p>
        </p:txBody>
      </p:sp>
    </p:spTree>
    <p:extLst>
      <p:ext uri="{BB962C8B-B14F-4D97-AF65-F5344CB8AC3E}">
        <p14:creationId xmlns:p14="http://schemas.microsoft.com/office/powerpoint/2010/main" val="422125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10</a:t>
            </a:fld>
            <a:endParaRPr lang="tr-TR">
              <a:solidFill>
                <a:prstClr val="black"/>
              </a:solidFill>
            </a:endParaRPr>
          </a:p>
        </p:txBody>
      </p:sp>
    </p:spTree>
    <p:extLst>
      <p:ext uri="{BB962C8B-B14F-4D97-AF65-F5344CB8AC3E}">
        <p14:creationId xmlns:p14="http://schemas.microsoft.com/office/powerpoint/2010/main" val="332274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11</a:t>
            </a:fld>
            <a:endParaRPr lang="tr-TR">
              <a:solidFill>
                <a:prstClr val="black"/>
              </a:solidFill>
            </a:endParaRPr>
          </a:p>
        </p:txBody>
      </p:sp>
    </p:spTree>
    <p:extLst>
      <p:ext uri="{BB962C8B-B14F-4D97-AF65-F5344CB8AC3E}">
        <p14:creationId xmlns:p14="http://schemas.microsoft.com/office/powerpoint/2010/main" val="71020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12</a:t>
            </a:fld>
            <a:endParaRPr lang="tr-TR">
              <a:solidFill>
                <a:prstClr val="black"/>
              </a:solidFill>
            </a:endParaRPr>
          </a:p>
        </p:txBody>
      </p:sp>
    </p:spTree>
    <p:extLst>
      <p:ext uri="{BB962C8B-B14F-4D97-AF65-F5344CB8AC3E}">
        <p14:creationId xmlns:p14="http://schemas.microsoft.com/office/powerpoint/2010/main" val="32803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171450" indent="-171450">
              <a:buFont typeface="Arial" pitchFamily="34" charset="0"/>
              <a:buChar char="•"/>
            </a:pPr>
            <a:r>
              <a:rPr lang="tr-TR" baseline="0" dirty="0" smtClean="0"/>
              <a:t>«DEMOKRASİ» ifadesini «İLERİ DEMOKRASİ» şeklinde değiştirelim.</a:t>
            </a:r>
          </a:p>
        </p:txBody>
      </p:sp>
      <p:sp>
        <p:nvSpPr>
          <p:cNvPr id="4" name="Slayt Numarası Yer Tutucusu 3"/>
          <p:cNvSpPr>
            <a:spLocks noGrp="1"/>
          </p:cNvSpPr>
          <p:nvPr>
            <p:ph type="sldNum" sz="quarter" idx="10"/>
          </p:nvPr>
        </p:nvSpPr>
        <p:spPr/>
        <p:txBody>
          <a:bodyPr/>
          <a:lstStyle/>
          <a:p>
            <a:fld id="{2F0E96B9-2632-4E5D-9B12-CFC447461522}" type="slidenum">
              <a:rPr lang="tr-TR" smtClean="0"/>
              <a:t>13</a:t>
            </a:fld>
            <a:endParaRPr lang="tr-TR" dirty="0"/>
          </a:p>
        </p:txBody>
      </p:sp>
    </p:spTree>
    <p:extLst>
      <p:ext uri="{BB962C8B-B14F-4D97-AF65-F5344CB8AC3E}">
        <p14:creationId xmlns:p14="http://schemas.microsoft.com/office/powerpoint/2010/main" val="281457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14</a:t>
            </a:fld>
            <a:endParaRPr lang="tr-TR">
              <a:solidFill>
                <a:prstClr val="black"/>
              </a:solidFill>
            </a:endParaRPr>
          </a:p>
        </p:txBody>
      </p:sp>
    </p:spTree>
    <p:extLst>
      <p:ext uri="{BB962C8B-B14F-4D97-AF65-F5344CB8AC3E}">
        <p14:creationId xmlns:p14="http://schemas.microsoft.com/office/powerpoint/2010/main" val="212946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15</a:t>
            </a:fld>
            <a:endParaRPr lang="tr-TR">
              <a:solidFill>
                <a:prstClr val="black"/>
              </a:solidFill>
            </a:endParaRPr>
          </a:p>
        </p:txBody>
      </p:sp>
    </p:spTree>
    <p:extLst>
      <p:ext uri="{BB962C8B-B14F-4D97-AF65-F5344CB8AC3E}">
        <p14:creationId xmlns:p14="http://schemas.microsoft.com/office/powerpoint/2010/main" val="192414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16</a:t>
            </a:fld>
            <a:endParaRPr lang="tr-TR">
              <a:solidFill>
                <a:prstClr val="black"/>
              </a:solidFill>
            </a:endParaRPr>
          </a:p>
        </p:txBody>
      </p:sp>
    </p:spTree>
    <p:extLst>
      <p:ext uri="{BB962C8B-B14F-4D97-AF65-F5344CB8AC3E}">
        <p14:creationId xmlns:p14="http://schemas.microsoft.com/office/powerpoint/2010/main" val="307443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17</a:t>
            </a:fld>
            <a:endParaRPr lang="tr-TR" dirty="0">
              <a:solidFill>
                <a:prstClr val="black"/>
              </a:solidFill>
            </a:endParaRPr>
          </a:p>
        </p:txBody>
      </p:sp>
    </p:spTree>
    <p:extLst>
      <p:ext uri="{BB962C8B-B14F-4D97-AF65-F5344CB8AC3E}">
        <p14:creationId xmlns:p14="http://schemas.microsoft.com/office/powerpoint/2010/main" val="2695614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18</a:t>
            </a:fld>
            <a:endParaRPr lang="tr-TR">
              <a:solidFill>
                <a:prstClr val="black"/>
              </a:solidFill>
            </a:endParaRPr>
          </a:p>
        </p:txBody>
      </p:sp>
    </p:spTree>
    <p:extLst>
      <p:ext uri="{BB962C8B-B14F-4D97-AF65-F5344CB8AC3E}">
        <p14:creationId xmlns:p14="http://schemas.microsoft.com/office/powerpoint/2010/main" val="117834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19</a:t>
            </a:fld>
            <a:endParaRPr lang="tr-TR">
              <a:solidFill>
                <a:prstClr val="black"/>
              </a:solidFill>
            </a:endParaRPr>
          </a:p>
        </p:txBody>
      </p:sp>
    </p:spTree>
    <p:extLst>
      <p:ext uri="{BB962C8B-B14F-4D97-AF65-F5344CB8AC3E}">
        <p14:creationId xmlns:p14="http://schemas.microsoft.com/office/powerpoint/2010/main" val="37827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a:t>
            </a:fld>
            <a:endParaRPr lang="tr-TR" dirty="0">
              <a:solidFill>
                <a:prstClr val="black"/>
              </a:solidFill>
            </a:endParaRPr>
          </a:p>
        </p:txBody>
      </p:sp>
    </p:spTree>
    <p:extLst>
      <p:ext uri="{BB962C8B-B14F-4D97-AF65-F5344CB8AC3E}">
        <p14:creationId xmlns:p14="http://schemas.microsoft.com/office/powerpoint/2010/main" val="269561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20</a:t>
            </a:fld>
            <a:endParaRPr lang="tr-TR">
              <a:solidFill>
                <a:prstClr val="black"/>
              </a:solidFill>
            </a:endParaRPr>
          </a:p>
        </p:txBody>
      </p:sp>
    </p:spTree>
    <p:extLst>
      <p:ext uri="{BB962C8B-B14F-4D97-AF65-F5344CB8AC3E}">
        <p14:creationId xmlns:p14="http://schemas.microsoft.com/office/powerpoint/2010/main" val="278116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dirty="0" smtClean="0"/>
              <a:t>YURTKUR ödemeleri dahil edilmiştir.</a:t>
            </a:r>
          </a:p>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21</a:t>
            </a:fld>
            <a:endParaRPr lang="tr-TR">
              <a:solidFill>
                <a:prstClr val="black"/>
              </a:solidFill>
            </a:endParaRPr>
          </a:p>
        </p:txBody>
      </p:sp>
    </p:spTree>
    <p:extLst>
      <p:ext uri="{BB962C8B-B14F-4D97-AF65-F5344CB8AC3E}">
        <p14:creationId xmlns:p14="http://schemas.microsoft.com/office/powerpoint/2010/main" val="22642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dirty="0" smtClean="0"/>
              <a:t>2020 yılı Bütçesinde toplam kamu sağlık harcamalarının 188,6 milyar TL düzeyinde olacağı öngörülmüş olup bunun 98,4 milyar</a:t>
            </a:r>
            <a:r>
              <a:rPr lang="tr-TR" baseline="0" dirty="0" smtClean="0"/>
              <a:t> TL’si teşhis ve tedavi harcamaları, 47,3 milyar TL’si ilaç harcamaları, 23,9 milyar TL’si temel ve koruyucu sağlık harcamaları, 12 milyar TL’si sağlık yatırımı harcamalarından oluşmaktadır. Temel ve koruyucu sağlık harcamaları içinde Aile Hekimliği için 10,5 milyar TL kaynak ayrılmıştır.</a:t>
            </a:r>
            <a:endParaRPr lang="tr-TR" dirty="0" smtClean="0"/>
          </a:p>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22</a:t>
            </a:fld>
            <a:endParaRPr lang="tr-TR">
              <a:solidFill>
                <a:prstClr val="black"/>
              </a:solidFill>
            </a:endParaRPr>
          </a:p>
        </p:txBody>
      </p:sp>
    </p:spTree>
    <p:extLst>
      <p:ext uri="{BB962C8B-B14F-4D97-AF65-F5344CB8AC3E}">
        <p14:creationId xmlns:p14="http://schemas.microsoft.com/office/powerpoint/2010/main" val="367028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23</a:t>
            </a:fld>
            <a:endParaRPr lang="tr-TR">
              <a:solidFill>
                <a:prstClr val="black"/>
              </a:solidFill>
            </a:endParaRPr>
          </a:p>
        </p:txBody>
      </p:sp>
    </p:spTree>
    <p:extLst>
      <p:ext uri="{BB962C8B-B14F-4D97-AF65-F5344CB8AC3E}">
        <p14:creationId xmlns:p14="http://schemas.microsoft.com/office/powerpoint/2010/main" val="380147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24</a:t>
            </a:fld>
            <a:endParaRPr lang="tr-TR">
              <a:solidFill>
                <a:prstClr val="black"/>
              </a:solidFill>
            </a:endParaRPr>
          </a:p>
        </p:txBody>
      </p:sp>
    </p:spTree>
    <p:extLst>
      <p:ext uri="{BB962C8B-B14F-4D97-AF65-F5344CB8AC3E}">
        <p14:creationId xmlns:p14="http://schemas.microsoft.com/office/powerpoint/2010/main" val="2613837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25</a:t>
            </a:fld>
            <a:endParaRPr lang="tr-TR">
              <a:solidFill>
                <a:prstClr val="black"/>
              </a:solidFill>
            </a:endParaRPr>
          </a:p>
        </p:txBody>
      </p:sp>
    </p:spTree>
    <p:extLst>
      <p:ext uri="{BB962C8B-B14F-4D97-AF65-F5344CB8AC3E}">
        <p14:creationId xmlns:p14="http://schemas.microsoft.com/office/powerpoint/2010/main" val="190713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dirty="0" err="1" smtClean="0"/>
              <a:t>SYDTF’ye</a:t>
            </a:r>
            <a:r>
              <a:rPr lang="tr-TR" dirty="0" smtClean="0"/>
              <a:t> bütçeden aktarılan tutarlar dahil edilmiştir.</a:t>
            </a:r>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26</a:t>
            </a:fld>
            <a:endParaRPr lang="tr-TR">
              <a:solidFill>
                <a:prstClr val="black"/>
              </a:solidFill>
            </a:endParaRPr>
          </a:p>
        </p:txBody>
      </p:sp>
    </p:spTree>
    <p:extLst>
      <p:ext uri="{BB962C8B-B14F-4D97-AF65-F5344CB8AC3E}">
        <p14:creationId xmlns:p14="http://schemas.microsoft.com/office/powerpoint/2010/main" val="1358071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27</a:t>
            </a:fld>
            <a:endParaRPr lang="tr-TR">
              <a:solidFill>
                <a:prstClr val="black"/>
              </a:solidFill>
            </a:endParaRPr>
          </a:p>
        </p:txBody>
      </p:sp>
    </p:spTree>
    <p:extLst>
      <p:ext uri="{BB962C8B-B14F-4D97-AF65-F5344CB8AC3E}">
        <p14:creationId xmlns:p14="http://schemas.microsoft.com/office/powerpoint/2010/main" val="3425551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28</a:t>
            </a:fld>
            <a:endParaRPr lang="tr-TR">
              <a:solidFill>
                <a:prstClr val="black"/>
              </a:solidFill>
            </a:endParaRPr>
          </a:p>
        </p:txBody>
      </p:sp>
    </p:spTree>
    <p:extLst>
      <p:ext uri="{BB962C8B-B14F-4D97-AF65-F5344CB8AC3E}">
        <p14:creationId xmlns:p14="http://schemas.microsoft.com/office/powerpoint/2010/main" val="1850662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29</a:t>
            </a:fld>
            <a:endParaRPr lang="tr-TR">
              <a:solidFill>
                <a:prstClr val="black"/>
              </a:solidFill>
            </a:endParaRPr>
          </a:p>
        </p:txBody>
      </p:sp>
    </p:spTree>
    <p:extLst>
      <p:ext uri="{BB962C8B-B14F-4D97-AF65-F5344CB8AC3E}">
        <p14:creationId xmlns:p14="http://schemas.microsoft.com/office/powerpoint/2010/main" val="330308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a:t>
            </a:fld>
            <a:endParaRPr lang="tr-TR">
              <a:solidFill>
                <a:prstClr val="black"/>
              </a:solidFill>
            </a:endParaRPr>
          </a:p>
        </p:txBody>
      </p:sp>
    </p:spTree>
    <p:extLst>
      <p:ext uri="{BB962C8B-B14F-4D97-AF65-F5344CB8AC3E}">
        <p14:creationId xmlns:p14="http://schemas.microsoft.com/office/powerpoint/2010/main" val="4027362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30</a:t>
            </a:fld>
            <a:endParaRPr lang="tr-TR">
              <a:solidFill>
                <a:prstClr val="black"/>
              </a:solidFill>
            </a:endParaRPr>
          </a:p>
        </p:txBody>
      </p:sp>
    </p:spTree>
    <p:extLst>
      <p:ext uri="{BB962C8B-B14F-4D97-AF65-F5344CB8AC3E}">
        <p14:creationId xmlns:p14="http://schemas.microsoft.com/office/powerpoint/2010/main" val="113681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31</a:t>
            </a:fld>
            <a:endParaRPr lang="tr-TR">
              <a:solidFill>
                <a:prstClr val="black"/>
              </a:solidFill>
            </a:endParaRPr>
          </a:p>
        </p:txBody>
      </p:sp>
    </p:spTree>
    <p:extLst>
      <p:ext uri="{BB962C8B-B14F-4D97-AF65-F5344CB8AC3E}">
        <p14:creationId xmlns:p14="http://schemas.microsoft.com/office/powerpoint/2010/main" val="254958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32</a:t>
            </a:fld>
            <a:endParaRPr lang="tr-TR">
              <a:solidFill>
                <a:prstClr val="black"/>
              </a:solidFill>
            </a:endParaRPr>
          </a:p>
        </p:txBody>
      </p:sp>
    </p:spTree>
    <p:extLst>
      <p:ext uri="{BB962C8B-B14F-4D97-AF65-F5344CB8AC3E}">
        <p14:creationId xmlns:p14="http://schemas.microsoft.com/office/powerpoint/2010/main" val="1165708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33</a:t>
            </a:fld>
            <a:endParaRPr lang="tr-TR">
              <a:solidFill>
                <a:prstClr val="black"/>
              </a:solidFill>
            </a:endParaRPr>
          </a:p>
        </p:txBody>
      </p:sp>
    </p:spTree>
    <p:extLst>
      <p:ext uri="{BB962C8B-B14F-4D97-AF65-F5344CB8AC3E}">
        <p14:creationId xmlns:p14="http://schemas.microsoft.com/office/powerpoint/2010/main" val="300058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34</a:t>
            </a:fld>
            <a:endParaRPr lang="tr-TR">
              <a:solidFill>
                <a:prstClr val="black"/>
              </a:solidFill>
            </a:endParaRPr>
          </a:p>
        </p:txBody>
      </p:sp>
    </p:spTree>
    <p:extLst>
      <p:ext uri="{BB962C8B-B14F-4D97-AF65-F5344CB8AC3E}">
        <p14:creationId xmlns:p14="http://schemas.microsoft.com/office/powerpoint/2010/main" val="300093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4</a:t>
            </a:fld>
            <a:endParaRPr lang="tr-TR">
              <a:solidFill>
                <a:prstClr val="black"/>
              </a:solidFill>
            </a:endParaRPr>
          </a:p>
        </p:txBody>
      </p:sp>
    </p:spTree>
    <p:extLst>
      <p:ext uri="{BB962C8B-B14F-4D97-AF65-F5344CB8AC3E}">
        <p14:creationId xmlns:p14="http://schemas.microsoft.com/office/powerpoint/2010/main" val="297112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5</a:t>
            </a:fld>
            <a:endParaRPr lang="tr-TR">
              <a:solidFill>
                <a:prstClr val="black"/>
              </a:solidFill>
            </a:endParaRPr>
          </a:p>
        </p:txBody>
      </p:sp>
    </p:spTree>
    <p:extLst>
      <p:ext uri="{BB962C8B-B14F-4D97-AF65-F5344CB8AC3E}">
        <p14:creationId xmlns:p14="http://schemas.microsoft.com/office/powerpoint/2010/main" val="162576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6</a:t>
            </a:fld>
            <a:endParaRPr lang="tr-TR">
              <a:solidFill>
                <a:prstClr val="black"/>
              </a:solidFill>
            </a:endParaRPr>
          </a:p>
        </p:txBody>
      </p:sp>
    </p:spTree>
    <p:extLst>
      <p:ext uri="{BB962C8B-B14F-4D97-AF65-F5344CB8AC3E}">
        <p14:creationId xmlns:p14="http://schemas.microsoft.com/office/powerpoint/2010/main" val="295729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7</a:t>
            </a:fld>
            <a:endParaRPr lang="tr-TR">
              <a:solidFill>
                <a:prstClr val="black"/>
              </a:solidFill>
            </a:endParaRPr>
          </a:p>
        </p:txBody>
      </p:sp>
    </p:spTree>
    <p:extLst>
      <p:ext uri="{BB962C8B-B14F-4D97-AF65-F5344CB8AC3E}">
        <p14:creationId xmlns:p14="http://schemas.microsoft.com/office/powerpoint/2010/main" val="189122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8</a:t>
            </a:fld>
            <a:endParaRPr lang="tr-TR">
              <a:solidFill>
                <a:prstClr val="black"/>
              </a:solidFill>
            </a:endParaRPr>
          </a:p>
        </p:txBody>
      </p:sp>
    </p:spTree>
    <p:extLst>
      <p:ext uri="{BB962C8B-B14F-4D97-AF65-F5344CB8AC3E}">
        <p14:creationId xmlns:p14="http://schemas.microsoft.com/office/powerpoint/2010/main" val="238425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D7AF5F-4FAB-4577-8560-CF1E291625D2}" type="slidenum">
              <a:rPr lang="tr-TR">
                <a:solidFill>
                  <a:prstClr val="black"/>
                </a:solidFill>
              </a:rPr>
              <a:pPr fontAlgn="base">
                <a:spcBef>
                  <a:spcPct val="0"/>
                </a:spcBef>
                <a:spcAft>
                  <a:spcPct val="0"/>
                </a:spcAft>
              </a:pPr>
              <a:t>9</a:t>
            </a:fld>
            <a:endParaRPr lang="tr-TR">
              <a:solidFill>
                <a:prstClr val="black"/>
              </a:solidFill>
            </a:endParaRPr>
          </a:p>
        </p:txBody>
      </p:sp>
    </p:spTree>
    <p:extLst>
      <p:ext uri="{BB962C8B-B14F-4D97-AF65-F5344CB8AC3E}">
        <p14:creationId xmlns:p14="http://schemas.microsoft.com/office/powerpoint/2010/main" val="21151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DDD8F20-64D7-4BB8-AABA-5FABD6405F7D}"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57235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DDD8F20-64D7-4BB8-AABA-5FABD6405F7D}"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117628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DDD8F20-64D7-4BB8-AABA-5FABD6405F7D}"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31526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DDD8F20-64D7-4BB8-AABA-5FABD6405F7D}"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391165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DDD8F20-64D7-4BB8-AABA-5FABD6405F7D}"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28845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DDD8F20-64D7-4BB8-AABA-5FABD6405F7D}"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231988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DDD8F20-64D7-4BB8-AABA-5FABD6405F7D}"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299813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DDD8F20-64D7-4BB8-AABA-5FABD6405F7D}"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291924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D8F20-64D7-4BB8-AABA-5FABD6405F7D}"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350068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DDD8F20-64D7-4BB8-AABA-5FABD6405F7D}"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365417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DDD8F20-64D7-4BB8-AABA-5FABD6405F7D}"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E7D52-B6E5-4600-A51D-A0841C25C060}" type="slidenum">
              <a:rPr lang="en-US" smtClean="0"/>
              <a:t>‹#›</a:t>
            </a:fld>
            <a:endParaRPr lang="en-US"/>
          </a:p>
        </p:txBody>
      </p:sp>
    </p:spTree>
    <p:extLst>
      <p:ext uri="{BB962C8B-B14F-4D97-AF65-F5344CB8AC3E}">
        <p14:creationId xmlns:p14="http://schemas.microsoft.com/office/powerpoint/2010/main" val="13812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D8F20-64D7-4BB8-AABA-5FABD6405F7D}" type="datetimeFigureOut">
              <a:rPr lang="en-US" smtClean="0"/>
              <a:t>10/17/2019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E7D52-B6E5-4600-A51D-A0841C25C060}" type="slidenum">
              <a:rPr lang="en-US" smtClean="0"/>
              <a:t>‹#›</a:t>
            </a:fld>
            <a:endParaRPr lang="en-US"/>
          </a:p>
        </p:txBody>
      </p:sp>
    </p:spTree>
    <p:extLst>
      <p:ext uri="{BB962C8B-B14F-4D97-AF65-F5344CB8AC3E}">
        <p14:creationId xmlns:p14="http://schemas.microsoft.com/office/powerpoint/2010/main" val="2795293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9"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6"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1704242" y="1644608"/>
            <a:ext cx="8783515" cy="3015761"/>
          </a:xfrm>
        </p:spPr>
        <p:txBody>
          <a:bodyPr>
            <a:normAutofit fontScale="92500" lnSpcReduction="10000"/>
          </a:bodyPr>
          <a:lstStyle/>
          <a:p>
            <a:pPr marL="0" indent="0">
              <a:buNone/>
            </a:pPr>
            <a:endParaRPr lang="tr-TR" sz="4400" dirty="0"/>
          </a:p>
          <a:p>
            <a:pPr marL="0" indent="0">
              <a:buNone/>
            </a:pPr>
            <a:endParaRPr lang="tr-TR" sz="4400" dirty="0"/>
          </a:p>
          <a:p>
            <a:pPr marL="0" indent="0" algn="ctr">
              <a:buNone/>
            </a:pPr>
            <a:r>
              <a:rPr lang="fi-FI" sz="4800" b="1" dirty="0">
                <a:solidFill>
                  <a:srgbClr val="C00000"/>
                </a:solidFill>
              </a:rPr>
              <a:t>20</a:t>
            </a:r>
            <a:r>
              <a:rPr lang="tr-TR" sz="4800" b="1" dirty="0">
                <a:solidFill>
                  <a:srgbClr val="C00000"/>
                </a:solidFill>
              </a:rPr>
              <a:t>20</a:t>
            </a:r>
            <a:r>
              <a:rPr lang="fi-FI" sz="4800" b="1" dirty="0">
                <a:solidFill>
                  <a:srgbClr val="C00000"/>
                </a:solidFill>
              </a:rPr>
              <a:t> YILI MERKEZİ YÖNETİM BÜTÇE KANUN </a:t>
            </a:r>
            <a:r>
              <a:rPr lang="tr-TR" sz="4800" b="1" dirty="0">
                <a:solidFill>
                  <a:srgbClr val="C00000"/>
                </a:solidFill>
              </a:rPr>
              <a:t>TEKLİFİ</a:t>
            </a:r>
            <a:r>
              <a:rPr lang="fi-FI" sz="4800" b="1" dirty="0">
                <a:solidFill>
                  <a:srgbClr val="C00000"/>
                </a:solidFill>
              </a:rPr>
              <a:t/>
            </a:r>
            <a:br>
              <a:rPr lang="fi-FI" sz="4800" b="1" dirty="0">
                <a:solidFill>
                  <a:srgbClr val="C00000"/>
                </a:solidFill>
              </a:rPr>
            </a:br>
            <a:r>
              <a:rPr lang="fi-FI" sz="4800" b="1" dirty="0">
                <a:solidFill>
                  <a:srgbClr val="C00000"/>
                </a:solidFill>
              </a:rPr>
              <a:t> BASIN </a:t>
            </a:r>
            <a:r>
              <a:rPr lang="tr-TR" sz="4800" b="1" dirty="0">
                <a:solidFill>
                  <a:srgbClr val="C00000"/>
                </a:solidFill>
              </a:rPr>
              <a:t>BİLGİLENDİRME </a:t>
            </a:r>
            <a:r>
              <a:rPr lang="fi-FI" sz="4800" b="1" dirty="0">
                <a:solidFill>
                  <a:srgbClr val="C00000"/>
                </a:solidFill>
              </a:rPr>
              <a:t>TOPLANTISI</a:t>
            </a:r>
            <a:endParaRPr lang="tr-TR" sz="4800" dirty="0">
              <a:solidFill>
                <a:srgbClr val="C00000"/>
              </a:solidFill>
            </a:endParaRPr>
          </a:p>
          <a:p>
            <a:pPr marL="0" indent="0" algn="ctr">
              <a:buNone/>
            </a:pPr>
            <a:endParaRPr lang="tr-TR" sz="4800" dirty="0">
              <a:solidFill>
                <a:srgbClr val="C00000"/>
              </a:solidFill>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a:t>
            </a:fld>
            <a:endParaRPr lang="tr-TR" dirty="0"/>
          </a:p>
        </p:txBody>
      </p:sp>
      <p:pic>
        <p:nvPicPr>
          <p:cNvPr id="13"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
        <p:nvSpPr>
          <p:cNvPr id="11" name="İçerik Yer Tutucusu 2"/>
          <p:cNvSpPr txBox="1">
            <a:spLocks/>
          </p:cNvSpPr>
          <p:nvPr/>
        </p:nvSpPr>
        <p:spPr>
          <a:xfrm>
            <a:off x="1797127" y="138546"/>
            <a:ext cx="8783515" cy="133471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4400" dirty="0"/>
          </a:p>
          <a:p>
            <a:pPr marL="0" indent="0" algn="ctr">
              <a:buNone/>
            </a:pPr>
            <a:r>
              <a:rPr lang="tr-TR" sz="4800" b="1" dirty="0">
                <a:solidFill>
                  <a:schemeClr val="accent1">
                    <a:lumMod val="75000"/>
                  </a:schemeClr>
                </a:solidFill>
              </a:rPr>
              <a:t>T.C. Cumhurbaşkanlığı </a:t>
            </a:r>
          </a:p>
          <a:p>
            <a:pPr marL="0" indent="0" algn="ctr">
              <a:buNone/>
            </a:pPr>
            <a:r>
              <a:rPr lang="tr-TR" sz="4800" b="1" dirty="0">
                <a:solidFill>
                  <a:schemeClr val="accent1">
                    <a:lumMod val="75000"/>
                  </a:schemeClr>
                </a:solidFill>
              </a:rPr>
              <a:t>Strateji ve Bütçe Başkanlığı</a:t>
            </a:r>
          </a:p>
        </p:txBody>
      </p:sp>
      <p:sp>
        <p:nvSpPr>
          <p:cNvPr id="12" name="İçerik Yer Tutucusu 2"/>
          <p:cNvSpPr txBox="1">
            <a:spLocks/>
          </p:cNvSpPr>
          <p:nvPr/>
        </p:nvSpPr>
        <p:spPr>
          <a:xfrm>
            <a:off x="1704243" y="4353109"/>
            <a:ext cx="8783515" cy="17643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4400" dirty="0"/>
          </a:p>
          <a:p>
            <a:pPr marL="0" indent="0">
              <a:buNone/>
            </a:pPr>
            <a:endParaRPr lang="tr-TR" sz="4400" dirty="0"/>
          </a:p>
          <a:p>
            <a:pPr marL="0" indent="0" algn="ctr">
              <a:buNone/>
            </a:pPr>
            <a:r>
              <a:rPr lang="tr-TR" sz="1900" b="1" dirty="0">
                <a:solidFill>
                  <a:srgbClr val="C00000"/>
                </a:solidFill>
              </a:rPr>
              <a:t>17 Ekim 2019</a:t>
            </a:r>
          </a:p>
        </p:txBody>
      </p:sp>
    </p:spTree>
    <p:extLst>
      <p:ext uri="{BB962C8B-B14F-4D97-AF65-F5344CB8AC3E}">
        <p14:creationId xmlns:p14="http://schemas.microsoft.com/office/powerpoint/2010/main" val="404074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10</a:t>
            </a:fld>
            <a:endParaRPr lang="tr-TR" dirty="0"/>
          </a:p>
        </p:txBody>
      </p:sp>
      <p:sp>
        <p:nvSpPr>
          <p:cNvPr id="5" name="Metin kutusu 4"/>
          <p:cNvSpPr txBox="1"/>
          <p:nvPr/>
        </p:nvSpPr>
        <p:spPr>
          <a:xfrm>
            <a:off x="2114550" y="426674"/>
            <a:ext cx="8570794" cy="646331"/>
          </a:xfrm>
          <a:prstGeom prst="rect">
            <a:avLst/>
          </a:prstGeom>
          <a:noFill/>
        </p:spPr>
        <p:txBody>
          <a:bodyPr wrap="square" rtlCol="0">
            <a:spAutoFit/>
          </a:bodyPr>
          <a:lstStyle/>
          <a:p>
            <a:r>
              <a:rPr lang="tr-TR" sz="3600" b="1" dirty="0">
                <a:solidFill>
                  <a:srgbClr val="0070C0"/>
                </a:solidFill>
              </a:rPr>
              <a:t>MERKEZİ YÖNETİM BÜTÇE AÇIĞI (GSYH,%)</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Grafik 13"/>
          <p:cNvGraphicFramePr>
            <a:graphicFrameLocks/>
          </p:cNvGraphicFramePr>
          <p:nvPr>
            <p:extLst>
              <p:ext uri="{D42A27DB-BD31-4B8C-83A1-F6EECF244321}">
                <p14:modId xmlns:p14="http://schemas.microsoft.com/office/powerpoint/2010/main" val="2217277781"/>
              </p:ext>
            </p:extLst>
          </p:nvPr>
        </p:nvGraphicFramePr>
        <p:xfrm>
          <a:off x="2114550" y="1177136"/>
          <a:ext cx="8187690" cy="4436668"/>
        </p:xfrm>
        <a:graphic>
          <a:graphicData uri="http://schemas.openxmlformats.org/drawingml/2006/chart">
            <c:chart xmlns:c="http://schemas.openxmlformats.org/drawingml/2006/chart" xmlns:r="http://schemas.openxmlformats.org/officeDocument/2006/relationships" r:id="rId3"/>
          </a:graphicData>
        </a:graphic>
      </p:graphicFrame>
      <p:sp>
        <p:nvSpPr>
          <p:cNvPr id="17" name="Metin kutusu 1"/>
          <p:cNvSpPr txBox="1"/>
          <p:nvPr/>
        </p:nvSpPr>
        <p:spPr>
          <a:xfrm>
            <a:off x="7966535" y="5648668"/>
            <a:ext cx="2088231" cy="2420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1800" b="1" dirty="0">
                <a:solidFill>
                  <a:srgbClr val="FF0000"/>
                </a:solidFill>
              </a:rPr>
              <a:t>Orta Vadeli Program</a:t>
            </a:r>
          </a:p>
        </p:txBody>
      </p:sp>
      <p:sp>
        <p:nvSpPr>
          <p:cNvPr id="6" name="Dikdörtgen 5"/>
          <p:cNvSpPr/>
          <p:nvPr/>
        </p:nvSpPr>
        <p:spPr>
          <a:xfrm>
            <a:off x="7846424" y="1863970"/>
            <a:ext cx="2455817" cy="4111818"/>
          </a:xfrm>
          <a:prstGeom prst="rect">
            <a:avLst/>
          </a:prstGeom>
          <a:solidFill>
            <a:schemeClr val="accent1">
              <a:alpha val="1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8"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9"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20"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1"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2222271" y="2244725"/>
            <a:ext cx="7886700" cy="4351338"/>
          </a:xfrm>
        </p:spPr>
        <p:txBody>
          <a:bodyPr/>
          <a:lstStyle/>
          <a:p>
            <a:pPr marL="0" indent="0" algn="ctr">
              <a:spcBef>
                <a:spcPts val="1200"/>
              </a:spcBef>
              <a:spcAft>
                <a:spcPts val="1200"/>
              </a:spcAft>
              <a:buNone/>
            </a:pPr>
            <a:r>
              <a:rPr lang="tr-TR" sz="4800" b="1" dirty="0">
                <a:solidFill>
                  <a:srgbClr val="0070C0"/>
                </a:solidFill>
              </a:rPr>
              <a:t>2020 YILI MERKEZİ YÖNETİM </a:t>
            </a:r>
          </a:p>
          <a:p>
            <a:pPr marL="0" indent="0" algn="ctr">
              <a:spcBef>
                <a:spcPts val="1200"/>
              </a:spcBef>
              <a:spcAft>
                <a:spcPts val="1200"/>
              </a:spcAft>
              <a:buNone/>
            </a:pPr>
            <a:r>
              <a:rPr lang="tr-TR" sz="4800" b="1" dirty="0">
                <a:solidFill>
                  <a:srgbClr val="0070C0"/>
                </a:solidFill>
              </a:rPr>
              <a:t>BÜTÇE KANUNU TEKLİFİ</a:t>
            </a:r>
          </a:p>
          <a:p>
            <a:pPr marL="0" indent="0">
              <a:buNone/>
            </a:pPr>
            <a:endParaRPr lang="tr-TR" dirty="0"/>
          </a:p>
        </p:txBody>
      </p:sp>
      <p:sp>
        <p:nvSpPr>
          <p:cNvPr id="2" name="Slayt Numarası Yer Tutucusu 1"/>
          <p:cNvSpPr>
            <a:spLocks noGrp="1"/>
          </p:cNvSpPr>
          <p:nvPr>
            <p:ph type="sldNum" sz="quarter" idx="12"/>
          </p:nvPr>
        </p:nvSpPr>
        <p:spPr/>
        <p:txBody>
          <a:bodyPr/>
          <a:lstStyle/>
          <a:p>
            <a:fld id="{521AF92D-E6E3-4130-9492-FDC6E42DDD1E}" type="slidenum">
              <a:rPr lang="tr-TR" smtClean="0"/>
              <a:t>11</a:t>
            </a:fld>
            <a:endParaRPr lang="tr-TR" dirty="0"/>
          </a:p>
        </p:txBody>
      </p:sp>
      <p:cxnSp>
        <p:nvCxnSpPr>
          <p:cNvPr id="11" name="Düz Bağlayıcı 10"/>
          <p:cNvCxnSpPr/>
          <p:nvPr/>
        </p:nvCxnSpPr>
        <p:spPr>
          <a:xfrm>
            <a:off x="2222271" y="1625155"/>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024034" y="4575346"/>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40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12</a:t>
            </a:fld>
            <a:endParaRPr lang="tr-TR" dirty="0"/>
          </a:p>
        </p:txBody>
      </p:sp>
      <p:sp>
        <p:nvSpPr>
          <p:cNvPr id="5" name="Metin kutusu 4"/>
          <p:cNvSpPr txBox="1"/>
          <p:nvPr/>
        </p:nvSpPr>
        <p:spPr>
          <a:xfrm>
            <a:off x="2093655" y="512884"/>
            <a:ext cx="8574345" cy="646331"/>
          </a:xfrm>
          <a:prstGeom prst="rect">
            <a:avLst/>
          </a:prstGeom>
          <a:noFill/>
        </p:spPr>
        <p:txBody>
          <a:bodyPr wrap="square" rtlCol="0">
            <a:spAutoFit/>
          </a:bodyPr>
          <a:lstStyle/>
          <a:p>
            <a:r>
              <a:rPr lang="tr-TR" sz="3600" b="1" dirty="0">
                <a:solidFill>
                  <a:srgbClr val="0070C0"/>
                </a:solidFill>
              </a:rPr>
              <a:t>MALİYE POLİTİKASININ TEMEL AMAÇLARI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769660" y="1273098"/>
            <a:ext cx="8679976" cy="6124754"/>
          </a:xfrm>
          <a:prstGeom prst="rect">
            <a:avLst/>
          </a:prstGeom>
        </p:spPr>
        <p:txBody>
          <a:bodyPr wrap="square">
            <a:spAutoFit/>
          </a:bodyPr>
          <a:lstStyle/>
          <a:p>
            <a:pPr>
              <a:buClr>
                <a:srgbClr val="FF0000"/>
              </a:buClr>
              <a:buFont typeface="Wingdings" panose="05000000000000000000" pitchFamily="2" charset="2"/>
              <a:buChar char="ü"/>
            </a:pPr>
            <a:r>
              <a:rPr lang="tr-TR" sz="2800" b="1" dirty="0"/>
              <a:t>Mali disiplin</a:t>
            </a:r>
            <a:r>
              <a:rPr lang="tr-TR" sz="2800" dirty="0"/>
              <a:t> kararlılıkla sürdürülecektir.</a:t>
            </a:r>
          </a:p>
          <a:p>
            <a:pPr>
              <a:buClr>
                <a:srgbClr val="FF0000"/>
              </a:buClr>
              <a:buFont typeface="Wingdings" panose="05000000000000000000" pitchFamily="2" charset="2"/>
              <a:buChar char="ü"/>
            </a:pPr>
            <a:endParaRPr lang="tr-TR" sz="2800" dirty="0"/>
          </a:p>
          <a:p>
            <a:pPr>
              <a:buClr>
                <a:srgbClr val="FF0000"/>
              </a:buClr>
              <a:buFont typeface="Wingdings" panose="05000000000000000000" pitchFamily="2" charset="2"/>
              <a:buChar char="ü"/>
            </a:pPr>
            <a:r>
              <a:rPr lang="tr-TR" sz="2800" b="1" dirty="0"/>
              <a:t>Bütçe açığının Milli Gelire oranının yüzde 3’ün altında kalması ve kamu borç stokunun milli gelire oranında kademeli bir iyileşme olması sağlanacaktır.</a:t>
            </a:r>
            <a:endParaRPr lang="tr-TR" sz="2800" dirty="0"/>
          </a:p>
          <a:p>
            <a:pPr>
              <a:buClr>
                <a:srgbClr val="FF0000"/>
              </a:buClr>
              <a:buFont typeface="Wingdings" panose="05000000000000000000" pitchFamily="2" charset="2"/>
              <a:buChar char="ü"/>
            </a:pPr>
            <a:endParaRPr lang="tr-TR" sz="2800" dirty="0"/>
          </a:p>
          <a:p>
            <a:pPr>
              <a:buClr>
                <a:srgbClr val="FF0000"/>
              </a:buClr>
              <a:buFont typeface="Wingdings" panose="05000000000000000000" pitchFamily="2" charset="2"/>
              <a:buChar char="ü"/>
            </a:pPr>
            <a:r>
              <a:rPr lang="tr-TR" sz="2800" dirty="0"/>
              <a:t>Maliye politikası </a:t>
            </a:r>
            <a:r>
              <a:rPr lang="tr-TR" sz="2800" b="1" dirty="0"/>
              <a:t>para politikası ile eşgüdüm ve koordinasyon içerisinde</a:t>
            </a:r>
            <a:r>
              <a:rPr lang="tr-TR" sz="2800" dirty="0"/>
              <a:t> yürütülecektir.</a:t>
            </a:r>
          </a:p>
          <a:p>
            <a:pPr>
              <a:buClr>
                <a:srgbClr val="FF0000"/>
              </a:buClr>
              <a:buFont typeface="Wingdings" panose="05000000000000000000" pitchFamily="2" charset="2"/>
              <a:buChar char="ü"/>
            </a:pPr>
            <a:endParaRPr lang="tr-TR" sz="2800" dirty="0"/>
          </a:p>
          <a:p>
            <a:pPr>
              <a:buClr>
                <a:srgbClr val="FF0000"/>
              </a:buClr>
              <a:buFont typeface="Wingdings" panose="05000000000000000000" pitchFamily="2" charset="2"/>
              <a:buChar char="ü"/>
            </a:pPr>
            <a:r>
              <a:rPr lang="tr-TR" sz="2800" dirty="0"/>
              <a:t>Maliye politikası </a:t>
            </a:r>
            <a:r>
              <a:rPr lang="tr-TR" sz="2800" b="1" dirty="0"/>
              <a:t>verimlilik odaklı ekonomik büyümeye ve ekonomide değişim ve dönüşüme </a:t>
            </a:r>
            <a:r>
              <a:rPr lang="tr-TR" sz="2800" dirty="0"/>
              <a:t>destek olacaktır.</a:t>
            </a:r>
          </a:p>
          <a:p>
            <a:pPr>
              <a:buClr>
                <a:srgbClr val="FF0000"/>
              </a:buClr>
              <a:buFont typeface="Wingdings" panose="05000000000000000000" pitchFamily="2" charset="2"/>
              <a:buChar char="ü"/>
            </a:pPr>
            <a:endParaRPr lang="tr-TR" sz="2800" dirty="0"/>
          </a:p>
          <a:p>
            <a:pPr>
              <a:buClr>
                <a:srgbClr val="FF0000"/>
              </a:buClr>
            </a:pPr>
            <a:endParaRPr lang="tr-TR" sz="2800" dirty="0"/>
          </a:p>
          <a:p>
            <a:pPr>
              <a:buClr>
                <a:srgbClr val="FF0000"/>
              </a:buClr>
              <a:buFont typeface="Wingdings" panose="05000000000000000000" pitchFamily="2" charset="2"/>
              <a:buChar char="ü"/>
            </a:pPr>
            <a:endParaRPr lang="tr-TR" sz="2800" dirty="0"/>
          </a:p>
        </p:txBody>
      </p:sp>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8"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9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25" y="312822"/>
            <a:ext cx="11153275" cy="6292516"/>
          </a:xfrm>
          <a:prstGeom prst="rect">
            <a:avLst/>
          </a:prstGeom>
        </p:spPr>
      </p:pic>
    </p:spTree>
    <p:extLst>
      <p:ext uri="{BB962C8B-B14F-4D97-AF65-F5344CB8AC3E}">
        <p14:creationId xmlns:p14="http://schemas.microsoft.com/office/powerpoint/2010/main" val="337268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98791"/>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14</a:t>
            </a:fld>
            <a:endParaRPr lang="tr-TR" dirty="0"/>
          </a:p>
        </p:txBody>
      </p:sp>
      <p:sp>
        <p:nvSpPr>
          <p:cNvPr id="5" name="Metin kutusu 4"/>
          <p:cNvSpPr txBox="1"/>
          <p:nvPr/>
        </p:nvSpPr>
        <p:spPr>
          <a:xfrm>
            <a:off x="2222272" y="510784"/>
            <a:ext cx="8445729" cy="584775"/>
          </a:xfrm>
          <a:prstGeom prst="rect">
            <a:avLst/>
          </a:prstGeom>
          <a:noFill/>
        </p:spPr>
        <p:txBody>
          <a:bodyPr wrap="square" rtlCol="0">
            <a:spAutoFit/>
          </a:bodyPr>
          <a:lstStyle/>
          <a:p>
            <a:r>
              <a:rPr lang="tr-TR" sz="3200" b="1" dirty="0">
                <a:solidFill>
                  <a:srgbClr val="0070C0"/>
                </a:solidFill>
              </a:rPr>
              <a:t>2019-2020 YILI MERKEZİ YÖNETİM BÜTÇESİ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1 Grafik"/>
          <p:cNvGraphicFramePr>
            <a:graphicFrameLocks/>
          </p:cNvGraphicFramePr>
          <p:nvPr>
            <p:extLst>
              <p:ext uri="{D42A27DB-BD31-4B8C-83A1-F6EECF244321}">
                <p14:modId xmlns:p14="http://schemas.microsoft.com/office/powerpoint/2010/main" val="2808623267"/>
              </p:ext>
            </p:extLst>
          </p:nvPr>
        </p:nvGraphicFramePr>
        <p:xfrm>
          <a:off x="1654629" y="1422879"/>
          <a:ext cx="8638902" cy="4572456"/>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66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15</a:t>
            </a:fld>
            <a:endParaRPr lang="tr-TR" dirty="0"/>
          </a:p>
        </p:txBody>
      </p:sp>
      <p:sp>
        <p:nvSpPr>
          <p:cNvPr id="5" name="Metin kutusu 4"/>
          <p:cNvSpPr txBox="1"/>
          <p:nvPr/>
        </p:nvSpPr>
        <p:spPr>
          <a:xfrm>
            <a:off x="2222271" y="510783"/>
            <a:ext cx="8574345" cy="523220"/>
          </a:xfrm>
          <a:prstGeom prst="rect">
            <a:avLst/>
          </a:prstGeom>
          <a:noFill/>
        </p:spPr>
        <p:txBody>
          <a:bodyPr wrap="square" rtlCol="0">
            <a:spAutoFit/>
          </a:bodyPr>
          <a:lstStyle/>
          <a:p>
            <a:r>
              <a:rPr lang="tr-TR" sz="2800" b="1" dirty="0">
                <a:solidFill>
                  <a:srgbClr val="0070C0"/>
                </a:solidFill>
              </a:rPr>
              <a:t>2019-2020 YILI MERKEZİ YÖNETİM BÜTÇE GİDERLERİ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Grafik 11"/>
          <p:cNvGraphicFramePr/>
          <p:nvPr>
            <p:extLst>
              <p:ext uri="{D42A27DB-BD31-4B8C-83A1-F6EECF244321}">
                <p14:modId xmlns:p14="http://schemas.microsoft.com/office/powerpoint/2010/main" val="1939875534"/>
              </p:ext>
            </p:extLst>
          </p:nvPr>
        </p:nvGraphicFramePr>
        <p:xfrm>
          <a:off x="1619534" y="1174496"/>
          <a:ext cx="9512490" cy="4991355"/>
        </p:xfrm>
        <a:graphic>
          <a:graphicData uri="http://schemas.openxmlformats.org/drawingml/2006/chart">
            <c:chart xmlns:c="http://schemas.openxmlformats.org/drawingml/2006/chart" xmlns:r="http://schemas.openxmlformats.org/officeDocument/2006/relationships" r:id="rId3"/>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6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16</a:t>
            </a:fld>
            <a:endParaRPr lang="tr-TR" dirty="0"/>
          </a:p>
        </p:txBody>
      </p:sp>
      <p:sp>
        <p:nvSpPr>
          <p:cNvPr id="5" name="Metin kutusu 4"/>
          <p:cNvSpPr txBox="1"/>
          <p:nvPr/>
        </p:nvSpPr>
        <p:spPr>
          <a:xfrm>
            <a:off x="2222272" y="510784"/>
            <a:ext cx="7817079" cy="646331"/>
          </a:xfrm>
          <a:prstGeom prst="rect">
            <a:avLst/>
          </a:prstGeom>
          <a:noFill/>
        </p:spPr>
        <p:txBody>
          <a:bodyPr wrap="square" rtlCol="0">
            <a:spAutoFit/>
          </a:bodyPr>
          <a:lstStyle/>
          <a:p>
            <a:r>
              <a:rPr lang="tr-TR" sz="3600" b="1" dirty="0">
                <a:solidFill>
                  <a:srgbClr val="0070C0"/>
                </a:solidFill>
              </a:rPr>
              <a:t>2019-2020 YILI VERGİ GELİRLERİ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1 Grafik"/>
          <p:cNvGraphicFramePr>
            <a:graphicFrameLocks/>
          </p:cNvGraphicFramePr>
          <p:nvPr>
            <p:extLst>
              <p:ext uri="{D42A27DB-BD31-4B8C-83A1-F6EECF244321}">
                <p14:modId xmlns:p14="http://schemas.microsoft.com/office/powerpoint/2010/main" val="3028318746"/>
              </p:ext>
            </p:extLst>
          </p:nvPr>
        </p:nvGraphicFramePr>
        <p:xfrm>
          <a:off x="2152650" y="1223962"/>
          <a:ext cx="7886700" cy="4995865"/>
        </p:xfrm>
        <a:graphic>
          <a:graphicData uri="http://schemas.openxmlformats.org/drawingml/2006/chart">
            <c:chart xmlns:c="http://schemas.openxmlformats.org/drawingml/2006/chart" xmlns:r="http://schemas.openxmlformats.org/officeDocument/2006/relationships" r:id="rId3"/>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79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1873136" y="2449041"/>
            <a:ext cx="8269690" cy="2893799"/>
          </a:xfrm>
        </p:spPr>
        <p:txBody>
          <a:bodyPr>
            <a:normAutofit/>
          </a:bodyPr>
          <a:lstStyle/>
          <a:p>
            <a:pPr marL="0" indent="0" algn="ctr">
              <a:buNone/>
            </a:pPr>
            <a:r>
              <a:rPr lang="tr-TR" sz="5600" b="1" dirty="0">
                <a:solidFill>
                  <a:schemeClr val="accent1">
                    <a:lumMod val="75000"/>
                  </a:schemeClr>
                </a:solidFill>
              </a:rPr>
              <a:t>2020 YILI BÜTÇESİNİN TEMEL ÖZELLİKLERİ</a:t>
            </a:r>
          </a:p>
          <a:p>
            <a:pPr marL="0" indent="0">
              <a:buNone/>
            </a:pPr>
            <a:endParaRPr lang="tr-TR" sz="5600" dirty="0"/>
          </a:p>
        </p:txBody>
      </p:sp>
      <p:sp>
        <p:nvSpPr>
          <p:cNvPr id="2" name="Slayt Numarası Yer Tutucusu 1"/>
          <p:cNvSpPr>
            <a:spLocks noGrp="1"/>
          </p:cNvSpPr>
          <p:nvPr>
            <p:ph type="sldNum" sz="quarter" idx="12"/>
          </p:nvPr>
        </p:nvSpPr>
        <p:spPr/>
        <p:txBody>
          <a:bodyPr/>
          <a:lstStyle/>
          <a:p>
            <a:fld id="{521AF92D-E6E3-4130-9492-FDC6E42DDD1E}" type="slidenum">
              <a:rPr lang="tr-TR" smtClean="0"/>
              <a:t>17</a:t>
            </a:fld>
            <a:endParaRPr lang="tr-TR" dirty="0"/>
          </a:p>
        </p:txBody>
      </p:sp>
      <p:cxnSp>
        <p:nvCxnSpPr>
          <p:cNvPr id="11" name="Düz Bağlayıcı 10"/>
          <p:cNvCxnSpPr/>
          <p:nvPr/>
        </p:nvCxnSpPr>
        <p:spPr>
          <a:xfrm>
            <a:off x="2152650" y="1556916"/>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52650" y="4846027"/>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19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49510"/>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18</a:t>
            </a:fld>
            <a:endParaRPr lang="tr-TR" dirty="0"/>
          </a:p>
        </p:txBody>
      </p:sp>
      <p:sp>
        <p:nvSpPr>
          <p:cNvPr id="5" name="Metin kutusu 4"/>
          <p:cNvSpPr txBox="1"/>
          <p:nvPr/>
        </p:nvSpPr>
        <p:spPr>
          <a:xfrm>
            <a:off x="2223579" y="546913"/>
            <a:ext cx="8563708" cy="461665"/>
          </a:xfrm>
          <a:prstGeom prst="rect">
            <a:avLst/>
          </a:prstGeom>
          <a:noFill/>
        </p:spPr>
        <p:txBody>
          <a:bodyPr wrap="square" rtlCol="0">
            <a:spAutoFit/>
          </a:bodyPr>
          <a:lstStyle/>
          <a:p>
            <a:r>
              <a:rPr lang="tr-TR" sz="2400" b="1" dirty="0">
                <a:solidFill>
                  <a:srgbClr val="0070C0"/>
                </a:solidFill>
              </a:rPr>
              <a:t>FAİZ GİDERLERİNİN BÜTÇE VE VERGİ GELİRLERİ İÇİNDEKİ PAYI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Grafik 18"/>
          <p:cNvGraphicFramePr>
            <a:graphicFrameLocks/>
          </p:cNvGraphicFramePr>
          <p:nvPr>
            <p:extLst>
              <p:ext uri="{D42A27DB-BD31-4B8C-83A1-F6EECF244321}">
                <p14:modId xmlns:p14="http://schemas.microsoft.com/office/powerpoint/2010/main" val="600902398"/>
              </p:ext>
            </p:extLst>
          </p:nvPr>
        </p:nvGraphicFramePr>
        <p:xfrm>
          <a:off x="2152650" y="1421942"/>
          <a:ext cx="3995601" cy="4553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fik 19"/>
          <p:cNvGraphicFramePr>
            <a:graphicFrameLocks/>
          </p:cNvGraphicFramePr>
          <p:nvPr>
            <p:extLst>
              <p:ext uri="{D42A27DB-BD31-4B8C-83A1-F6EECF244321}">
                <p14:modId xmlns:p14="http://schemas.microsoft.com/office/powerpoint/2010/main" val="2822051775"/>
              </p:ext>
            </p:extLst>
          </p:nvPr>
        </p:nvGraphicFramePr>
        <p:xfrm>
          <a:off x="5737316" y="1461833"/>
          <a:ext cx="4324350" cy="4494377"/>
        </p:xfrm>
        <a:graphic>
          <a:graphicData uri="http://schemas.openxmlformats.org/drawingml/2006/chart">
            <c:chart xmlns:c="http://schemas.openxmlformats.org/drawingml/2006/chart" xmlns:r="http://schemas.openxmlformats.org/officeDocument/2006/relationships" r:id="rId4"/>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1" name="Resim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47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19</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EĞİTİM HARCAMALARI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 name="Grafik 20"/>
          <p:cNvGraphicFramePr/>
          <p:nvPr>
            <p:extLst>
              <p:ext uri="{D42A27DB-BD31-4B8C-83A1-F6EECF244321}">
                <p14:modId xmlns:p14="http://schemas.microsoft.com/office/powerpoint/2010/main" val="3628295471"/>
              </p:ext>
            </p:extLst>
          </p:nvPr>
        </p:nvGraphicFramePr>
        <p:xfrm>
          <a:off x="1524000" y="1505628"/>
          <a:ext cx="8899362" cy="4660222"/>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8"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7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1873136" y="2449041"/>
            <a:ext cx="8269690" cy="2893799"/>
          </a:xfrm>
        </p:spPr>
        <p:txBody>
          <a:bodyPr>
            <a:normAutofit/>
          </a:bodyPr>
          <a:lstStyle/>
          <a:p>
            <a:pPr marL="0" indent="0" algn="ctr">
              <a:buNone/>
            </a:pPr>
            <a:r>
              <a:rPr lang="tr-TR" sz="5600" b="1" dirty="0">
                <a:solidFill>
                  <a:schemeClr val="accent1">
                    <a:lumMod val="75000"/>
                  </a:schemeClr>
                </a:solidFill>
              </a:rPr>
              <a:t>KÜRESEL EKONOMİK GÖRÜNÜM</a:t>
            </a:r>
          </a:p>
          <a:p>
            <a:pPr marL="0" indent="0">
              <a:buNone/>
            </a:pPr>
            <a:endParaRPr lang="tr-TR" sz="5600" dirty="0"/>
          </a:p>
        </p:txBody>
      </p:sp>
      <p:sp>
        <p:nvSpPr>
          <p:cNvPr id="2" name="Slayt Numarası Yer Tutucusu 1"/>
          <p:cNvSpPr>
            <a:spLocks noGrp="1"/>
          </p:cNvSpPr>
          <p:nvPr>
            <p:ph type="sldNum" sz="quarter" idx="12"/>
          </p:nvPr>
        </p:nvSpPr>
        <p:spPr/>
        <p:txBody>
          <a:bodyPr/>
          <a:lstStyle/>
          <a:p>
            <a:fld id="{521AF92D-E6E3-4130-9492-FDC6E42DDD1E}" type="slidenum">
              <a:rPr lang="tr-TR" smtClean="0"/>
              <a:t>2</a:t>
            </a:fld>
            <a:endParaRPr lang="tr-TR" dirty="0"/>
          </a:p>
        </p:txBody>
      </p:sp>
      <p:cxnSp>
        <p:nvCxnSpPr>
          <p:cNvPr id="11" name="Düz Bağlayıcı 10"/>
          <p:cNvCxnSpPr/>
          <p:nvPr/>
        </p:nvCxnSpPr>
        <p:spPr>
          <a:xfrm>
            <a:off x="2152650" y="1556916"/>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52650" y="4846027"/>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0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20</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EĞİTİM DESTEKLERİ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İçerik Yer Tutucusu 7"/>
          <p:cNvGraphicFramePr>
            <a:graphicFrameLocks/>
          </p:cNvGraphicFramePr>
          <p:nvPr>
            <p:extLst>
              <p:ext uri="{D42A27DB-BD31-4B8C-83A1-F6EECF244321}">
                <p14:modId xmlns:p14="http://schemas.microsoft.com/office/powerpoint/2010/main" val="3996990965"/>
              </p:ext>
            </p:extLst>
          </p:nvPr>
        </p:nvGraphicFramePr>
        <p:xfrm>
          <a:off x="1740708" y="1469586"/>
          <a:ext cx="8642284" cy="4183380"/>
        </p:xfrm>
        <a:graphic>
          <a:graphicData uri="http://schemas.openxmlformats.org/drawingml/2006/table">
            <a:tbl>
              <a:tblPr bandRow="1" bandCol="1">
                <a:tableStyleId>{69012ECD-51FC-41F1-AA8D-1B2483CD663E}</a:tableStyleId>
              </a:tblPr>
              <a:tblGrid>
                <a:gridCol w="6473324">
                  <a:extLst>
                    <a:ext uri="{9D8B030D-6E8A-4147-A177-3AD203B41FA5}">
                      <a16:colId xmlns:a16="http://schemas.microsoft.com/office/drawing/2014/main" val="20000"/>
                    </a:ext>
                  </a:extLst>
                </a:gridCol>
                <a:gridCol w="2168960">
                  <a:extLst>
                    <a:ext uri="{9D8B030D-6E8A-4147-A177-3AD203B41FA5}">
                      <a16:colId xmlns:a16="http://schemas.microsoft.com/office/drawing/2014/main" val="20001"/>
                    </a:ext>
                  </a:extLst>
                </a:gridCol>
              </a:tblGrid>
              <a:tr h="462628">
                <a:tc>
                  <a:txBody>
                    <a:bodyPr/>
                    <a:lstStyle/>
                    <a:p>
                      <a:pPr algn="l" fontAlgn="b"/>
                      <a:r>
                        <a:rPr lang="tr-TR" sz="2600" b="1" i="0" u="none" strike="noStrike" dirty="0" smtClean="0">
                          <a:solidFill>
                            <a:schemeClr val="tx1"/>
                          </a:solidFill>
                          <a:effectLst/>
                          <a:latin typeface="Arial"/>
                        </a:rPr>
                        <a:t>TOPLAM</a:t>
                      </a:r>
                      <a:r>
                        <a:rPr lang="tr-TR" sz="2600" b="1" i="0" u="none" strike="noStrike" baseline="0" dirty="0" smtClean="0">
                          <a:solidFill>
                            <a:schemeClr val="tx1"/>
                          </a:solidFill>
                          <a:effectLst/>
                          <a:latin typeface="Arial"/>
                        </a:rPr>
                        <a:t> (Milyar TL)</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i="0" u="none" strike="noStrike" dirty="0" smtClean="0">
                          <a:solidFill>
                            <a:schemeClr val="tx1"/>
                          </a:solidFill>
                          <a:effectLst/>
                          <a:latin typeface="Arial"/>
                        </a:rPr>
                        <a:t>26,4</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0"/>
                  </a:ext>
                </a:extLst>
              </a:tr>
              <a:tr h="462628">
                <a:tc>
                  <a:txBody>
                    <a:bodyPr/>
                    <a:lstStyle/>
                    <a:p>
                      <a:pPr algn="l" fontAlgn="b"/>
                      <a:r>
                        <a:rPr lang="tr-TR" sz="2600" b="1" u="none" strike="noStrike" dirty="0" smtClean="0">
                          <a:solidFill>
                            <a:schemeClr val="tx1"/>
                          </a:solidFill>
                          <a:effectLst/>
                        </a:rPr>
                        <a:t>Burs</a:t>
                      </a:r>
                      <a:r>
                        <a:rPr lang="tr-TR" sz="2600" b="1" u="none" strike="noStrike" baseline="0" dirty="0" smtClean="0">
                          <a:solidFill>
                            <a:schemeClr val="tx1"/>
                          </a:solidFill>
                          <a:effectLst/>
                        </a:rPr>
                        <a:t> ve Öğrenim Kredisi</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u="none" strike="noStrike" dirty="0" smtClean="0">
                          <a:solidFill>
                            <a:schemeClr val="tx1"/>
                          </a:solidFill>
                          <a:effectLst/>
                        </a:rPr>
                        <a:t>12,5</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1"/>
                  </a:ext>
                </a:extLst>
              </a:tr>
              <a:tr h="462628">
                <a:tc>
                  <a:txBody>
                    <a:bodyPr/>
                    <a:lstStyle/>
                    <a:p>
                      <a:pPr algn="l" fontAlgn="b"/>
                      <a:r>
                        <a:rPr lang="tr-TR" sz="2600" b="1" u="none" strike="noStrike" dirty="0" smtClean="0">
                          <a:solidFill>
                            <a:schemeClr val="tx1"/>
                          </a:solidFill>
                          <a:effectLst/>
                        </a:rPr>
                        <a:t>Engelli bireylerin</a:t>
                      </a:r>
                      <a:r>
                        <a:rPr lang="tr-TR" sz="2600" b="1" u="none" strike="noStrike" baseline="0" dirty="0" smtClean="0">
                          <a:solidFill>
                            <a:schemeClr val="tx1"/>
                          </a:solidFill>
                          <a:effectLst/>
                        </a:rPr>
                        <a:t> </a:t>
                      </a:r>
                      <a:r>
                        <a:rPr lang="tr-TR" sz="2600" b="1" u="none" strike="noStrike" dirty="0" smtClean="0">
                          <a:solidFill>
                            <a:schemeClr val="tx1"/>
                          </a:solidFill>
                          <a:effectLst/>
                        </a:rPr>
                        <a:t>eğitimi</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i="0" u="none" strike="noStrike" dirty="0" smtClean="0">
                          <a:solidFill>
                            <a:schemeClr val="tx1"/>
                          </a:solidFill>
                          <a:effectLst/>
                          <a:latin typeface="+mn-lt"/>
                        </a:rPr>
                        <a:t>3,7</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7"/>
                  </a:ext>
                </a:extLst>
              </a:tr>
              <a:tr h="462628">
                <a:tc>
                  <a:txBody>
                    <a:bodyPr/>
                    <a:lstStyle/>
                    <a:p>
                      <a:pPr algn="l" fontAlgn="b"/>
                      <a:r>
                        <a:rPr lang="tr-TR" sz="2600" b="1" u="none" strike="noStrike" kern="1200" dirty="0" smtClean="0">
                          <a:solidFill>
                            <a:schemeClr val="tx1"/>
                          </a:solidFill>
                          <a:effectLst/>
                        </a:rPr>
                        <a:t>Destekleme Yetiştirme Kursları</a:t>
                      </a:r>
                      <a:endParaRPr lang="tr-TR" sz="2600" b="1" i="0" u="none" strike="noStrike" kern="1200" dirty="0">
                        <a:solidFill>
                          <a:schemeClr val="tx1"/>
                        </a:solidFill>
                        <a:effectLst/>
                        <a:latin typeface="Arial"/>
                        <a:ea typeface="+mn-ea"/>
                        <a:cs typeface="+mn-cs"/>
                      </a:endParaRPr>
                    </a:p>
                  </a:txBody>
                  <a:tcPr marT="34290" marB="34290" anchor="b"/>
                </a:tc>
                <a:tc>
                  <a:txBody>
                    <a:bodyPr/>
                    <a:lstStyle/>
                    <a:p>
                      <a:pPr algn="ctr" fontAlgn="b"/>
                      <a:r>
                        <a:rPr lang="tr-TR" sz="2600" b="1" u="none" strike="noStrike" kern="1200" dirty="0" smtClean="0">
                          <a:solidFill>
                            <a:schemeClr val="tx1"/>
                          </a:solidFill>
                          <a:effectLst/>
                        </a:rPr>
                        <a:t>1,8</a:t>
                      </a:r>
                      <a:endParaRPr lang="tr-TR" sz="2600" b="1" i="0" u="none" strike="noStrike" kern="1200" dirty="0">
                        <a:solidFill>
                          <a:schemeClr val="tx1"/>
                        </a:solidFill>
                        <a:effectLst/>
                        <a:latin typeface="Arial"/>
                        <a:ea typeface="+mn-ea"/>
                        <a:cs typeface="+mn-cs"/>
                      </a:endParaRPr>
                    </a:p>
                  </a:txBody>
                  <a:tcPr marL="0" marR="0" marT="0" marB="0" anchor="b"/>
                </a:tc>
                <a:extLst>
                  <a:ext uri="{0D108BD9-81ED-4DB2-BD59-A6C34878D82A}">
                    <a16:rowId xmlns:a16="http://schemas.microsoft.com/office/drawing/2014/main" val="10008"/>
                  </a:ext>
                </a:extLst>
              </a:tr>
              <a:tr h="462628">
                <a:tc>
                  <a:txBody>
                    <a:bodyPr/>
                    <a:lstStyle/>
                    <a:p>
                      <a:pPr algn="l" fontAlgn="b"/>
                      <a:r>
                        <a:rPr lang="tr-TR" sz="2600" b="1" u="none" strike="noStrike" dirty="0" smtClean="0">
                          <a:solidFill>
                            <a:schemeClr val="tx1"/>
                          </a:solidFill>
                          <a:effectLst/>
                        </a:rPr>
                        <a:t>Taşımalı Eğitim ve Yemek Yardımı</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u="none" strike="noStrike" dirty="0" smtClean="0">
                          <a:solidFill>
                            <a:schemeClr val="tx1"/>
                          </a:solidFill>
                          <a:effectLst/>
                        </a:rPr>
                        <a:t>4,5</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2"/>
                  </a:ext>
                </a:extLst>
              </a:tr>
              <a:tr h="462628">
                <a:tc>
                  <a:txBody>
                    <a:bodyPr/>
                    <a:lstStyle/>
                    <a:p>
                      <a:pPr marL="0" algn="l" defTabSz="914400" rtl="0" eaLnBrk="1" fontAlgn="b" latinLnBrk="0" hangingPunct="1"/>
                      <a:r>
                        <a:rPr lang="tr-TR" sz="2600" b="1" u="none" strike="noStrike" kern="1200" dirty="0" smtClean="0">
                          <a:solidFill>
                            <a:schemeClr val="tx1"/>
                          </a:solidFill>
                          <a:effectLst/>
                        </a:rPr>
                        <a:t>Özel Okul Eğitim ve Öğretim Desteği</a:t>
                      </a:r>
                      <a:endParaRPr lang="tr-TR" sz="2600" b="1" i="0" u="none" strike="noStrike" kern="1200" dirty="0">
                        <a:solidFill>
                          <a:schemeClr val="tx1"/>
                        </a:solidFill>
                        <a:effectLst/>
                        <a:latin typeface="Arial"/>
                        <a:ea typeface="+mn-ea"/>
                        <a:cs typeface="+mn-cs"/>
                      </a:endParaRPr>
                    </a:p>
                  </a:txBody>
                  <a:tcPr marT="34290" marB="34290" anchor="b"/>
                </a:tc>
                <a:tc>
                  <a:txBody>
                    <a:bodyPr/>
                    <a:lstStyle/>
                    <a:p>
                      <a:pPr marL="0" algn="ctr" defTabSz="914400" rtl="0" eaLnBrk="1" fontAlgn="b" latinLnBrk="0" hangingPunct="1"/>
                      <a:r>
                        <a:rPr lang="tr-TR" sz="2600" b="1" i="0" u="none" strike="noStrike" kern="1200" dirty="0" smtClean="0">
                          <a:solidFill>
                            <a:schemeClr val="tx1"/>
                          </a:solidFill>
                          <a:effectLst/>
                          <a:latin typeface="+mn-lt"/>
                          <a:ea typeface="+mn-ea"/>
                          <a:cs typeface="+mn-cs"/>
                        </a:rPr>
                        <a:t>0,8</a:t>
                      </a:r>
                      <a:endParaRPr lang="tr-TR" sz="2600" b="1" i="0" u="none" strike="noStrike" kern="1200" dirty="0">
                        <a:solidFill>
                          <a:schemeClr val="tx1"/>
                        </a:solidFill>
                        <a:effectLst/>
                        <a:latin typeface="Arial"/>
                        <a:ea typeface="+mn-ea"/>
                        <a:cs typeface="+mn-cs"/>
                      </a:endParaRPr>
                    </a:p>
                  </a:txBody>
                  <a:tcPr marL="0" marR="0" marT="0" marB="0" anchor="b"/>
                </a:tc>
                <a:extLst>
                  <a:ext uri="{0D108BD9-81ED-4DB2-BD59-A6C34878D82A}">
                    <a16:rowId xmlns:a16="http://schemas.microsoft.com/office/drawing/2014/main" val="10003"/>
                  </a:ext>
                </a:extLst>
              </a:tr>
              <a:tr h="462628">
                <a:tc>
                  <a:txBody>
                    <a:bodyPr/>
                    <a:lstStyle/>
                    <a:p>
                      <a:pPr algn="l" fontAlgn="b"/>
                      <a:r>
                        <a:rPr lang="tr-TR" sz="2600" b="1" u="none" strike="noStrike" dirty="0" smtClean="0">
                          <a:solidFill>
                            <a:schemeClr val="tx1"/>
                          </a:solidFill>
                          <a:effectLst/>
                        </a:rPr>
                        <a:t>Birinci</a:t>
                      </a:r>
                      <a:r>
                        <a:rPr lang="tr-TR" sz="2600" b="1" u="none" strike="noStrike" baseline="0" dirty="0" smtClean="0">
                          <a:solidFill>
                            <a:schemeClr val="tx1"/>
                          </a:solidFill>
                          <a:effectLst/>
                        </a:rPr>
                        <a:t> Öğretim ve Açık Öğretim Harç Desteği</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u="none" strike="noStrike" dirty="0" smtClean="0">
                          <a:solidFill>
                            <a:schemeClr val="tx1"/>
                          </a:solidFill>
                          <a:effectLst/>
                        </a:rPr>
                        <a:t>0,6</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4"/>
                  </a:ext>
                </a:extLst>
              </a:tr>
              <a:tr h="462628">
                <a:tc>
                  <a:txBody>
                    <a:bodyPr/>
                    <a:lstStyle/>
                    <a:p>
                      <a:pPr algn="l" fontAlgn="b"/>
                      <a:r>
                        <a:rPr lang="tr-TR" sz="2600" b="1" u="none" strike="noStrike" dirty="0" smtClean="0">
                          <a:solidFill>
                            <a:schemeClr val="tx1"/>
                          </a:solidFill>
                          <a:effectLst/>
                        </a:rPr>
                        <a:t>Pansiyon desteği</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u="none" strike="noStrike" dirty="0" smtClean="0">
                          <a:solidFill>
                            <a:schemeClr val="tx1"/>
                          </a:solidFill>
                          <a:effectLst/>
                        </a:rPr>
                        <a:t>1,2</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5"/>
                  </a:ext>
                </a:extLst>
              </a:tr>
              <a:tr h="462628">
                <a:tc>
                  <a:txBody>
                    <a:bodyPr/>
                    <a:lstStyle/>
                    <a:p>
                      <a:pPr algn="l" fontAlgn="b"/>
                      <a:r>
                        <a:rPr lang="tr-TR" sz="2600" b="1" u="none" strike="noStrike" dirty="0" smtClean="0">
                          <a:solidFill>
                            <a:schemeClr val="tx1"/>
                          </a:solidFill>
                          <a:effectLst/>
                        </a:rPr>
                        <a:t>Ücretsiz kitap</a:t>
                      </a:r>
                      <a:endParaRPr lang="tr-TR" sz="2600" b="1" i="0" u="none" strike="noStrike" dirty="0">
                        <a:solidFill>
                          <a:schemeClr val="tx1"/>
                        </a:solidFill>
                        <a:effectLst/>
                        <a:latin typeface="Arial"/>
                      </a:endParaRPr>
                    </a:p>
                  </a:txBody>
                  <a:tcPr marT="34290" marB="34290" anchor="b"/>
                </a:tc>
                <a:tc>
                  <a:txBody>
                    <a:bodyPr/>
                    <a:lstStyle/>
                    <a:p>
                      <a:pPr algn="ctr" fontAlgn="b"/>
                      <a:r>
                        <a:rPr lang="tr-TR" sz="2600" b="1" i="0" u="none" strike="noStrike" dirty="0" smtClean="0">
                          <a:solidFill>
                            <a:schemeClr val="tx1"/>
                          </a:solidFill>
                          <a:effectLst/>
                          <a:latin typeface="+mn-lt"/>
                        </a:rPr>
                        <a:t>1,3</a:t>
                      </a:r>
                      <a:endParaRPr lang="tr-TR" sz="26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6"/>
                  </a:ext>
                </a:extLst>
              </a:tr>
            </a:tbl>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21</a:t>
            </a:fld>
            <a:endParaRPr lang="tr-TR" dirty="0"/>
          </a:p>
        </p:txBody>
      </p:sp>
      <p:sp>
        <p:nvSpPr>
          <p:cNvPr id="5" name="Metin kutusu 4"/>
          <p:cNvSpPr txBox="1"/>
          <p:nvPr/>
        </p:nvSpPr>
        <p:spPr>
          <a:xfrm>
            <a:off x="2139260" y="520682"/>
            <a:ext cx="8687003" cy="523220"/>
          </a:xfrm>
          <a:prstGeom prst="rect">
            <a:avLst/>
          </a:prstGeom>
          <a:noFill/>
        </p:spPr>
        <p:txBody>
          <a:bodyPr wrap="square" rtlCol="0">
            <a:spAutoFit/>
          </a:bodyPr>
          <a:lstStyle/>
          <a:p>
            <a:r>
              <a:rPr lang="tr-TR" sz="2800" b="1" dirty="0">
                <a:solidFill>
                  <a:srgbClr val="0070C0"/>
                </a:solidFill>
              </a:rPr>
              <a:t>YÜKSEKÖĞRETİME YÖNELİK BÜTÇE HARCAMALARI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Grafik 18"/>
          <p:cNvGraphicFramePr/>
          <p:nvPr>
            <p:extLst>
              <p:ext uri="{D42A27DB-BD31-4B8C-83A1-F6EECF244321}">
                <p14:modId xmlns:p14="http://schemas.microsoft.com/office/powerpoint/2010/main" val="1381091888"/>
              </p:ext>
            </p:extLst>
          </p:nvPr>
        </p:nvGraphicFramePr>
        <p:xfrm>
          <a:off x="1533526" y="1262614"/>
          <a:ext cx="8914667" cy="4903237"/>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8"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1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22</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SAĞLIK HARCAMALARI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Grafik 13"/>
          <p:cNvGraphicFramePr>
            <a:graphicFrameLocks/>
          </p:cNvGraphicFramePr>
          <p:nvPr>
            <p:extLst>
              <p:ext uri="{D42A27DB-BD31-4B8C-83A1-F6EECF244321}">
                <p14:modId xmlns:p14="http://schemas.microsoft.com/office/powerpoint/2010/main" val="2802211483"/>
              </p:ext>
            </p:extLst>
          </p:nvPr>
        </p:nvGraphicFramePr>
        <p:xfrm>
          <a:off x="1749882" y="1434861"/>
          <a:ext cx="8692237" cy="4582698"/>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1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23</a:t>
            </a:fld>
            <a:endParaRPr lang="tr-TR" dirty="0"/>
          </a:p>
        </p:txBody>
      </p:sp>
      <p:sp>
        <p:nvSpPr>
          <p:cNvPr id="5" name="Metin kutusu 4"/>
          <p:cNvSpPr txBox="1"/>
          <p:nvPr/>
        </p:nvSpPr>
        <p:spPr>
          <a:xfrm>
            <a:off x="2222271" y="476711"/>
            <a:ext cx="8296260" cy="646331"/>
          </a:xfrm>
          <a:prstGeom prst="rect">
            <a:avLst/>
          </a:prstGeom>
          <a:noFill/>
        </p:spPr>
        <p:txBody>
          <a:bodyPr wrap="square" rtlCol="0">
            <a:spAutoFit/>
          </a:bodyPr>
          <a:lstStyle/>
          <a:p>
            <a:r>
              <a:rPr lang="tr-TR" sz="3600" b="1" dirty="0">
                <a:solidFill>
                  <a:srgbClr val="0070C0"/>
                </a:solidFill>
              </a:rPr>
              <a:t>KAMU YATIRIMLARINA AYRILAN KAYNAK</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Grafik 17"/>
          <p:cNvGraphicFramePr>
            <a:graphicFrameLocks/>
          </p:cNvGraphicFramePr>
          <p:nvPr>
            <p:extLst>
              <p:ext uri="{D42A27DB-BD31-4B8C-83A1-F6EECF244321}">
                <p14:modId xmlns:p14="http://schemas.microsoft.com/office/powerpoint/2010/main" val="3345343819"/>
              </p:ext>
            </p:extLst>
          </p:nvPr>
        </p:nvGraphicFramePr>
        <p:xfrm>
          <a:off x="1752600" y="1200150"/>
          <a:ext cx="8654143" cy="4844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2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24</a:t>
            </a:fld>
            <a:endParaRPr lang="tr-TR" dirty="0"/>
          </a:p>
        </p:txBody>
      </p:sp>
      <p:sp>
        <p:nvSpPr>
          <p:cNvPr id="5" name="Metin kutusu 4"/>
          <p:cNvSpPr txBox="1"/>
          <p:nvPr/>
        </p:nvSpPr>
        <p:spPr>
          <a:xfrm>
            <a:off x="2051539" y="510784"/>
            <a:ext cx="9733084" cy="523220"/>
          </a:xfrm>
          <a:prstGeom prst="rect">
            <a:avLst/>
          </a:prstGeom>
          <a:noFill/>
        </p:spPr>
        <p:txBody>
          <a:bodyPr wrap="square" rtlCol="0">
            <a:spAutoFit/>
          </a:bodyPr>
          <a:lstStyle/>
          <a:p>
            <a:r>
              <a:rPr lang="tr-TR" sz="2800" b="1" dirty="0">
                <a:solidFill>
                  <a:srgbClr val="0070C0"/>
                </a:solidFill>
              </a:rPr>
              <a:t>MAHALLİ İDARELERE AYRILAN BÜTÇE ÖDENEKLERİ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Grafik 11"/>
          <p:cNvGraphicFramePr>
            <a:graphicFrameLocks/>
          </p:cNvGraphicFramePr>
          <p:nvPr>
            <p:extLst>
              <p:ext uri="{D42A27DB-BD31-4B8C-83A1-F6EECF244321}">
                <p14:modId xmlns:p14="http://schemas.microsoft.com/office/powerpoint/2010/main" val="1774664954"/>
              </p:ext>
            </p:extLst>
          </p:nvPr>
        </p:nvGraphicFramePr>
        <p:xfrm>
          <a:off x="1885950" y="1356638"/>
          <a:ext cx="8485959" cy="4767938"/>
        </p:xfrm>
        <a:graphic>
          <a:graphicData uri="http://schemas.openxmlformats.org/drawingml/2006/chart">
            <c:chart xmlns:c="http://schemas.openxmlformats.org/drawingml/2006/chart" xmlns:r="http://schemas.openxmlformats.org/officeDocument/2006/relationships" r:id="rId3"/>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43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25</a:t>
            </a:fld>
            <a:endParaRPr lang="tr-TR" dirty="0"/>
          </a:p>
        </p:txBody>
      </p:sp>
      <p:sp>
        <p:nvSpPr>
          <p:cNvPr id="5" name="Metin kutusu 4"/>
          <p:cNvSpPr txBox="1"/>
          <p:nvPr/>
        </p:nvSpPr>
        <p:spPr>
          <a:xfrm>
            <a:off x="2152651" y="461975"/>
            <a:ext cx="7817079" cy="646331"/>
          </a:xfrm>
          <a:prstGeom prst="rect">
            <a:avLst/>
          </a:prstGeom>
          <a:noFill/>
        </p:spPr>
        <p:txBody>
          <a:bodyPr wrap="square" rtlCol="0">
            <a:spAutoFit/>
          </a:bodyPr>
          <a:lstStyle/>
          <a:p>
            <a:r>
              <a:rPr lang="tr-TR" sz="3600" b="1" dirty="0">
                <a:solidFill>
                  <a:srgbClr val="0070C0"/>
                </a:solidFill>
              </a:rPr>
              <a:t>MAHALLİ İDARELERE AYRILAN KAYNAK</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İçerik Yer Tutucusu 7"/>
          <p:cNvGraphicFramePr>
            <a:graphicFrameLocks/>
          </p:cNvGraphicFramePr>
          <p:nvPr>
            <p:extLst>
              <p:ext uri="{D42A27DB-BD31-4B8C-83A1-F6EECF244321}">
                <p14:modId xmlns:p14="http://schemas.microsoft.com/office/powerpoint/2010/main" val="2176711857"/>
              </p:ext>
            </p:extLst>
          </p:nvPr>
        </p:nvGraphicFramePr>
        <p:xfrm>
          <a:off x="1756012" y="1140736"/>
          <a:ext cx="8607188" cy="5029938"/>
        </p:xfrm>
        <a:graphic>
          <a:graphicData uri="http://schemas.openxmlformats.org/drawingml/2006/table">
            <a:tbl>
              <a:tblPr bandRow="1" bandCol="1">
                <a:tableStyleId>{69012ECD-51FC-41F1-AA8D-1B2483CD663E}</a:tableStyleId>
              </a:tblPr>
              <a:tblGrid>
                <a:gridCol w="6823696">
                  <a:extLst>
                    <a:ext uri="{9D8B030D-6E8A-4147-A177-3AD203B41FA5}">
                      <a16:colId xmlns:a16="http://schemas.microsoft.com/office/drawing/2014/main" val="20000"/>
                    </a:ext>
                  </a:extLst>
                </a:gridCol>
                <a:gridCol w="1783492">
                  <a:extLst>
                    <a:ext uri="{9D8B030D-6E8A-4147-A177-3AD203B41FA5}">
                      <a16:colId xmlns:a16="http://schemas.microsoft.com/office/drawing/2014/main" val="20001"/>
                    </a:ext>
                  </a:extLst>
                </a:gridCol>
              </a:tblGrid>
              <a:tr h="570917">
                <a:tc>
                  <a:txBody>
                    <a:bodyPr/>
                    <a:lstStyle/>
                    <a:p>
                      <a:pPr algn="l" fontAlgn="b"/>
                      <a:endParaRPr lang="tr-TR"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714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000" b="1" dirty="0" smtClean="0">
                          <a:solidFill>
                            <a:schemeClr val="tx1"/>
                          </a:solidFill>
                        </a:rPr>
                        <a:t>(Milyar TL)</a:t>
                      </a:r>
                    </a:p>
                  </a:txBody>
                  <a:tcPr marL="9525" marR="9525" marT="7144" marB="0" anchor="ctr"/>
                </a:tc>
                <a:extLst>
                  <a:ext uri="{0D108BD9-81ED-4DB2-BD59-A6C34878D82A}">
                    <a16:rowId xmlns:a16="http://schemas.microsoft.com/office/drawing/2014/main" val="10000"/>
                  </a:ext>
                </a:extLst>
              </a:tr>
              <a:tr h="570917">
                <a:tc>
                  <a:txBody>
                    <a:bodyPr/>
                    <a:lstStyle/>
                    <a:p>
                      <a:pPr lvl="0" algn="l" rtl="0" fontAlgn="ctr"/>
                      <a:r>
                        <a:rPr lang="tr-TR" sz="2400" b="1" i="0" u="none" strike="noStrike" dirty="0" smtClean="0">
                          <a:solidFill>
                            <a:schemeClr val="tx1"/>
                          </a:solidFill>
                          <a:effectLst/>
                          <a:latin typeface="Calibri" panose="020F0502020204030204" pitchFamily="34" charset="0"/>
                        </a:rPr>
                        <a:t>Mahalli İdarelere Genel</a:t>
                      </a:r>
                      <a:r>
                        <a:rPr lang="tr-TR" sz="2400" b="1" i="0" u="none" strike="noStrike" baseline="0" dirty="0" smtClean="0">
                          <a:solidFill>
                            <a:schemeClr val="tx1"/>
                          </a:solidFill>
                          <a:effectLst/>
                          <a:latin typeface="Calibri" panose="020F0502020204030204" pitchFamily="34" charset="0"/>
                        </a:rPr>
                        <a:t> </a:t>
                      </a:r>
                      <a:r>
                        <a:rPr lang="tr-TR" sz="2400" b="1" i="0" u="none" strike="noStrike" dirty="0" smtClean="0">
                          <a:solidFill>
                            <a:schemeClr val="tx1"/>
                          </a:solidFill>
                          <a:effectLst/>
                          <a:latin typeface="Calibri" panose="020F0502020204030204" pitchFamily="34" charset="0"/>
                        </a:rPr>
                        <a:t>Bütçe Vergi Gelirlerinden Ayrılan Pay</a:t>
                      </a:r>
                      <a:endParaRPr lang="tr-TR" sz="2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90,7</a:t>
                      </a:r>
                    </a:p>
                  </a:txBody>
                  <a:tcPr marL="9525" marR="9525" marT="9525" marB="0" anchor="b"/>
                </a:tc>
                <a:extLst>
                  <a:ext uri="{0D108BD9-81ED-4DB2-BD59-A6C34878D82A}">
                    <a16:rowId xmlns:a16="http://schemas.microsoft.com/office/drawing/2014/main" val="10002"/>
                  </a:ext>
                </a:extLst>
              </a:tr>
              <a:tr h="570917">
                <a:tc>
                  <a:txBody>
                    <a:bodyPr/>
                    <a:lstStyle/>
                    <a:p>
                      <a:pPr lvl="0" algn="l" rtl="0" fontAlgn="ctr"/>
                      <a:r>
                        <a:rPr lang="tr-TR" sz="2400" b="1" i="0" u="none" strike="noStrike" dirty="0">
                          <a:solidFill>
                            <a:schemeClr val="tx1"/>
                          </a:solidFill>
                          <a:effectLst/>
                          <a:latin typeface="Calibri" panose="020F0502020204030204" pitchFamily="34" charset="0"/>
                        </a:rPr>
                        <a:t>Sokak Aydınlatma Desteği</a:t>
                      </a: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003"/>
                  </a:ext>
                </a:extLst>
              </a:tr>
              <a:tr h="570917">
                <a:tc>
                  <a:txBody>
                    <a:bodyPr/>
                    <a:lstStyle/>
                    <a:p>
                      <a:pPr lvl="0" algn="l" rtl="0" fontAlgn="ctr"/>
                      <a:r>
                        <a:rPr lang="tr-TR" sz="2400" b="1" i="0" u="none" strike="noStrike" dirty="0">
                          <a:solidFill>
                            <a:schemeClr val="tx1"/>
                          </a:solidFill>
                          <a:effectLst/>
                          <a:latin typeface="Calibri" panose="020F0502020204030204" pitchFamily="34" charset="0"/>
                        </a:rPr>
                        <a:t>Devredilen Köy Hizmetleri Personeli Maaş Ödemesi ve Diğer</a:t>
                      </a: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04"/>
                  </a:ext>
                </a:extLst>
              </a:tr>
              <a:tr h="523135">
                <a:tc>
                  <a:txBody>
                    <a:bodyPr/>
                    <a:lstStyle/>
                    <a:p>
                      <a:pPr lvl="0" algn="l" rtl="0" fontAlgn="ctr"/>
                      <a:r>
                        <a:rPr lang="tr-TR" sz="2400" b="1" i="0" u="none" strike="noStrike" dirty="0">
                          <a:solidFill>
                            <a:schemeClr val="tx1"/>
                          </a:solidFill>
                          <a:effectLst/>
                          <a:latin typeface="Calibri" panose="020F0502020204030204" pitchFamily="34" charset="0"/>
                        </a:rPr>
                        <a:t>KÖYDES</a:t>
                      </a: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0005"/>
                  </a:ext>
                </a:extLst>
              </a:tr>
              <a:tr h="570917">
                <a:tc>
                  <a:txBody>
                    <a:bodyPr/>
                    <a:lstStyle/>
                    <a:p>
                      <a:pPr lvl="0" algn="l" rtl="0" fontAlgn="ctr"/>
                      <a:r>
                        <a:rPr lang="tr-TR" sz="2400" b="1" i="0" u="none" strike="noStrike" dirty="0">
                          <a:solidFill>
                            <a:schemeClr val="tx1"/>
                          </a:solidFill>
                          <a:effectLst/>
                          <a:latin typeface="Calibri" panose="020F0502020204030204" pitchFamily="34" charset="0"/>
                        </a:rPr>
                        <a:t>SUKAP</a:t>
                      </a: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10006"/>
                  </a:ext>
                </a:extLst>
              </a:tr>
              <a:tr h="570917">
                <a:tc>
                  <a:txBody>
                    <a:bodyPr/>
                    <a:lstStyle/>
                    <a:p>
                      <a:pPr lvl="0" algn="l" rtl="0" fontAlgn="ctr"/>
                      <a:r>
                        <a:rPr lang="tr-TR" sz="2400" b="1" i="0" u="none" strike="noStrike" dirty="0" smtClean="0">
                          <a:solidFill>
                            <a:schemeClr val="tx1"/>
                          </a:solidFill>
                          <a:effectLst/>
                          <a:latin typeface="Calibri" panose="020F0502020204030204" pitchFamily="34" charset="0"/>
                        </a:rPr>
                        <a:t>Belediyelere</a:t>
                      </a:r>
                      <a:r>
                        <a:rPr lang="tr-TR" sz="2400" b="1" i="0" u="none" strike="noStrike" baseline="0" dirty="0" smtClean="0">
                          <a:solidFill>
                            <a:schemeClr val="tx1"/>
                          </a:solidFill>
                          <a:effectLst/>
                          <a:latin typeface="Calibri" panose="020F0502020204030204" pitchFamily="34" charset="0"/>
                        </a:rPr>
                        <a:t> Verilen</a:t>
                      </a:r>
                      <a:r>
                        <a:rPr lang="tr-TR" sz="2400" b="1" i="0" u="none" strike="noStrike" dirty="0" smtClean="0">
                          <a:solidFill>
                            <a:schemeClr val="tx1"/>
                          </a:solidFill>
                          <a:effectLst/>
                          <a:latin typeface="Calibri" panose="020F0502020204030204" pitchFamily="34" charset="0"/>
                        </a:rPr>
                        <a:t> Denkleştirme Ödeneği ve Yardım</a:t>
                      </a:r>
                      <a:endParaRPr lang="tr-TR" sz="2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b"/>
                      <a:r>
                        <a:rPr lang="tr-TR" sz="2400" b="1" i="0" u="none" strike="noStrike" dirty="0" smtClean="0">
                          <a:solidFill>
                            <a:schemeClr val="tx1"/>
                          </a:solidFill>
                          <a:effectLst/>
                          <a:latin typeface="Calibri" panose="020F0502020204030204" pitchFamily="34" charset="0"/>
                        </a:rPr>
                        <a:t>0,7</a:t>
                      </a:r>
                      <a:endParaRPr lang="tr-TR" sz="2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570917">
                <a:tc>
                  <a:txBody>
                    <a:bodyPr/>
                    <a:lstStyle/>
                    <a:p>
                      <a:pPr lvl="0" algn="l" rtl="0" fontAlgn="ctr"/>
                      <a:r>
                        <a:rPr lang="tr-TR" sz="2400" b="1" i="0" u="none" strike="noStrike" dirty="0">
                          <a:solidFill>
                            <a:schemeClr val="tx1"/>
                          </a:solidFill>
                          <a:effectLst/>
                          <a:latin typeface="Calibri" panose="020F0502020204030204" pitchFamily="34" charset="0"/>
                        </a:rPr>
                        <a:t>Belediyelerin Katı Atık Tesis Yapımlarının Desteklenmesi</a:t>
                      </a:r>
                    </a:p>
                  </a:txBody>
                  <a:tcPr marL="9525" marR="9525" marT="9525" marB="0" anchor="ctr"/>
                </a:tc>
                <a:tc>
                  <a:txBody>
                    <a:bodyPr/>
                    <a:lstStyle/>
                    <a:p>
                      <a:pPr algn="ctr" rtl="0" fontAlgn="b"/>
                      <a:r>
                        <a:rPr lang="tr-TR" sz="2400" b="1" i="0" u="none" strike="noStrike" dirty="0">
                          <a:solidFill>
                            <a:schemeClr val="tx1"/>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08"/>
                  </a:ext>
                </a:extLst>
              </a:tr>
            </a:tbl>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26</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SOSYAL YARDIM HARCAMALARI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Grafik 18"/>
          <p:cNvGraphicFramePr/>
          <p:nvPr>
            <p:extLst>
              <p:ext uri="{D42A27DB-BD31-4B8C-83A1-F6EECF244321}">
                <p14:modId xmlns:p14="http://schemas.microsoft.com/office/powerpoint/2010/main" val="1124465398"/>
              </p:ext>
            </p:extLst>
          </p:nvPr>
        </p:nvGraphicFramePr>
        <p:xfrm>
          <a:off x="1604962" y="1218290"/>
          <a:ext cx="8991600" cy="4906286"/>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8"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48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27</a:t>
            </a:fld>
            <a:endParaRPr lang="tr-TR" dirty="0"/>
          </a:p>
        </p:txBody>
      </p:sp>
      <p:sp>
        <p:nvSpPr>
          <p:cNvPr id="5" name="Metin kutusu 4"/>
          <p:cNvSpPr txBox="1"/>
          <p:nvPr/>
        </p:nvSpPr>
        <p:spPr>
          <a:xfrm>
            <a:off x="2085536" y="504098"/>
            <a:ext cx="8582465" cy="523220"/>
          </a:xfrm>
          <a:prstGeom prst="rect">
            <a:avLst/>
          </a:prstGeom>
          <a:noFill/>
        </p:spPr>
        <p:txBody>
          <a:bodyPr wrap="square" rtlCol="0">
            <a:spAutoFit/>
          </a:bodyPr>
          <a:lstStyle/>
          <a:p>
            <a:r>
              <a:rPr lang="tr-TR" sz="2800" b="1" dirty="0">
                <a:solidFill>
                  <a:srgbClr val="0070C0"/>
                </a:solidFill>
              </a:rPr>
              <a:t>SOSYAL YARDIMLARA 69,5 MİLYAR TL AYIRIYORUZ</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İçerik Yer Tutucusu 7"/>
          <p:cNvGraphicFramePr>
            <a:graphicFrameLocks/>
          </p:cNvGraphicFramePr>
          <p:nvPr>
            <p:extLst>
              <p:ext uri="{D42A27DB-BD31-4B8C-83A1-F6EECF244321}">
                <p14:modId xmlns:p14="http://schemas.microsoft.com/office/powerpoint/2010/main" val="1313581763"/>
              </p:ext>
            </p:extLst>
          </p:nvPr>
        </p:nvGraphicFramePr>
        <p:xfrm>
          <a:off x="1653540" y="1400404"/>
          <a:ext cx="8763000" cy="4724168"/>
        </p:xfrm>
        <a:graphic>
          <a:graphicData uri="http://schemas.openxmlformats.org/drawingml/2006/table">
            <a:tbl>
              <a:tblPr bandRow="1" bandCol="1">
                <a:tableStyleId>{69012ECD-51FC-41F1-AA8D-1B2483CD663E}</a:tableStyleId>
              </a:tblPr>
              <a:tblGrid>
                <a:gridCol w="6048797">
                  <a:extLst>
                    <a:ext uri="{9D8B030D-6E8A-4147-A177-3AD203B41FA5}">
                      <a16:colId xmlns:a16="http://schemas.microsoft.com/office/drawing/2014/main" val="20000"/>
                    </a:ext>
                  </a:extLst>
                </a:gridCol>
                <a:gridCol w="2714203">
                  <a:extLst>
                    <a:ext uri="{9D8B030D-6E8A-4147-A177-3AD203B41FA5}">
                      <a16:colId xmlns:a16="http://schemas.microsoft.com/office/drawing/2014/main" val="20001"/>
                    </a:ext>
                  </a:extLst>
                </a:gridCol>
              </a:tblGrid>
              <a:tr h="375330">
                <a:tc>
                  <a:txBody>
                    <a:bodyPr/>
                    <a:lstStyle/>
                    <a:p>
                      <a:pPr lvl="1" algn="l"/>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marL="457200" marR="0" lvl="1" indent="0" algn="ctr" defTabSz="914400" rtl="0" eaLnBrk="1" fontAlgn="b" latinLnBrk="0" hangingPunct="1">
                        <a:lnSpc>
                          <a:spcPct val="100000"/>
                        </a:lnSpc>
                        <a:spcBef>
                          <a:spcPts val="0"/>
                        </a:spcBef>
                        <a:spcAft>
                          <a:spcPts val="0"/>
                        </a:spcAft>
                        <a:buClrTx/>
                        <a:buSzTx/>
                        <a:buFontTx/>
                        <a:buNone/>
                        <a:tabLst/>
                        <a:defRPr/>
                      </a:pPr>
                      <a:r>
                        <a:rPr lang="tr-TR" sz="2400" b="1" dirty="0" smtClean="0">
                          <a:solidFill>
                            <a:schemeClr val="tx1"/>
                          </a:solidFill>
                          <a:latin typeface="+mn-lt"/>
                        </a:rPr>
                        <a:t>(Milyar TL)</a:t>
                      </a:r>
                    </a:p>
                  </a:txBody>
                  <a:tcPr marL="9525" marR="9525" marT="7144" marB="0" anchor="ctr"/>
                </a:tc>
                <a:extLst>
                  <a:ext uri="{0D108BD9-81ED-4DB2-BD59-A6C34878D82A}">
                    <a16:rowId xmlns:a16="http://schemas.microsoft.com/office/drawing/2014/main" val="10000"/>
                  </a:ext>
                </a:extLst>
              </a:tr>
              <a:tr h="518141">
                <a:tc>
                  <a:txBody>
                    <a:bodyPr/>
                    <a:lstStyle/>
                    <a:p>
                      <a:pPr lvl="1" algn="l"/>
                      <a:r>
                        <a:rPr lang="tr-TR" sz="2400" b="1" dirty="0" smtClean="0">
                          <a:solidFill>
                            <a:schemeClr val="tx1"/>
                          </a:solidFill>
                          <a:latin typeface="+mn-lt"/>
                        </a:rPr>
                        <a:t>Ödeme Gücü Olmayanların Prim Giderleri</a:t>
                      </a:r>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rPr>
                        <a:t>13,4</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1"/>
                  </a:ext>
                </a:extLst>
              </a:tr>
              <a:tr h="518141">
                <a:tc>
                  <a:txBody>
                    <a:bodyPr/>
                    <a:lstStyle/>
                    <a:p>
                      <a:pPr lvl="1" algn="l"/>
                      <a:r>
                        <a:rPr lang="tr-TR" sz="2400" b="1" dirty="0" smtClean="0">
                          <a:solidFill>
                            <a:schemeClr val="tx1"/>
                          </a:solidFill>
                          <a:latin typeface="+mn-lt"/>
                        </a:rPr>
                        <a:t>65 Yaş Üstü ve Engelli Aylıkları</a:t>
                      </a:r>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rPr>
                        <a:t>11,6</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3"/>
                  </a:ext>
                </a:extLst>
              </a:tr>
              <a:tr h="40867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tr-TR" sz="2400" b="1" dirty="0" smtClean="0">
                          <a:solidFill>
                            <a:schemeClr val="tx1"/>
                          </a:solidFill>
                          <a:latin typeface="+mn-lt"/>
                        </a:rPr>
                        <a:t>Engelli Evde Bakım</a:t>
                      </a:r>
                      <a:endParaRPr lang="tr-TR" sz="2400" b="1" u="none" strike="noStrike" kern="1200" dirty="0">
                        <a:solidFill>
                          <a:schemeClr val="tx1"/>
                        </a:solidFill>
                        <a:effectLst/>
                        <a:latin typeface="+mn-lt"/>
                        <a:ea typeface="+mn-ea"/>
                        <a:cs typeface="Arial" panose="020B0604020202020204" pitchFamily="34" charset="0"/>
                      </a:endParaRPr>
                    </a:p>
                  </a:txBody>
                  <a:tcPr marL="9525" marR="9525" marT="7144" marB="0" anchor="ct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dirty="0" smtClean="0">
                          <a:solidFill>
                            <a:schemeClr val="tx1"/>
                          </a:solidFill>
                          <a:effectLst/>
                          <a:latin typeface="+mn-lt"/>
                        </a:rPr>
                        <a:t>9,4</a:t>
                      </a:r>
                      <a:endParaRPr lang="tr-TR" sz="2400" b="0" u="none" strike="noStrike" kern="1200" dirty="0" smtClean="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2"/>
                  </a:ext>
                </a:extLst>
              </a:tr>
              <a:tr h="408676">
                <a:tc>
                  <a:txBody>
                    <a:bodyPr/>
                    <a:lstStyle/>
                    <a:p>
                      <a:pPr lvl="1" algn="l"/>
                      <a:r>
                        <a:rPr lang="tr-TR" sz="2400" b="1" dirty="0" smtClean="0">
                          <a:solidFill>
                            <a:schemeClr val="tx1"/>
                          </a:solidFill>
                          <a:latin typeface="+mn-lt"/>
                          <a:cs typeface="Arial" panose="020B0604020202020204" pitchFamily="34" charset="0"/>
                        </a:rPr>
                        <a:t>Elektrik Tüketim Desteği</a:t>
                      </a:r>
                    </a:p>
                  </a:txBody>
                  <a:tcPr marL="9525" marR="9525" marT="7144" marB="0" anchor="ctr"/>
                </a:tc>
                <a:tc>
                  <a:txBody>
                    <a:bodyPr/>
                    <a:lstStyle/>
                    <a:p>
                      <a:pPr lvl="1" algn="ctr" fontAlgn="b"/>
                      <a:r>
                        <a:rPr lang="tr-TR" sz="2400" b="0" u="none" strike="noStrike" kern="1200" dirty="0" smtClean="0">
                          <a:solidFill>
                            <a:schemeClr val="tx1"/>
                          </a:solidFill>
                          <a:effectLst/>
                          <a:latin typeface="+mn-lt"/>
                          <a:ea typeface="+mn-ea"/>
                          <a:cs typeface="Arial" panose="020B0604020202020204" pitchFamily="34" charset="0"/>
                        </a:rPr>
                        <a:t>1,8</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4"/>
                  </a:ext>
                </a:extLst>
              </a:tr>
              <a:tr h="408676">
                <a:tc>
                  <a:txBody>
                    <a:bodyPr/>
                    <a:lstStyle/>
                    <a:p>
                      <a:pPr lvl="1" algn="l"/>
                      <a:r>
                        <a:rPr lang="tr-TR" sz="2400" b="1" kern="1200" dirty="0" smtClean="0">
                          <a:solidFill>
                            <a:schemeClr val="tx1"/>
                          </a:solidFill>
                          <a:latin typeface="+mn-lt"/>
                        </a:rPr>
                        <a:t>Sosyal ve Ekonomik</a:t>
                      </a:r>
                      <a:r>
                        <a:rPr lang="tr-TR" sz="2400" b="1" kern="1200" baseline="0" dirty="0" smtClean="0">
                          <a:solidFill>
                            <a:schemeClr val="tx1"/>
                          </a:solidFill>
                          <a:latin typeface="+mn-lt"/>
                        </a:rPr>
                        <a:t> D</a:t>
                      </a:r>
                      <a:r>
                        <a:rPr lang="tr-TR" sz="2400" b="1" kern="1200" dirty="0" smtClean="0">
                          <a:solidFill>
                            <a:schemeClr val="tx1"/>
                          </a:solidFill>
                          <a:latin typeface="+mn-lt"/>
                        </a:rPr>
                        <a:t>estek Ödemeleri </a:t>
                      </a:r>
                      <a:endParaRPr lang="tr-TR" sz="2400" b="1" kern="1200" dirty="0" smtClean="0">
                        <a:solidFill>
                          <a:schemeClr val="tx1"/>
                        </a:solidFill>
                        <a:latin typeface="+mn-lt"/>
                        <a:ea typeface="+mn-ea"/>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ea typeface="+mn-ea"/>
                          <a:cs typeface="+mn-cs"/>
                        </a:rPr>
                        <a:t>1,6</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7"/>
                  </a:ext>
                </a:extLst>
              </a:tr>
              <a:tr h="408676">
                <a:tc>
                  <a:txBody>
                    <a:bodyPr/>
                    <a:lstStyle/>
                    <a:p>
                      <a:pPr lvl="1" algn="l"/>
                      <a:r>
                        <a:rPr lang="tr-TR" sz="2400" b="1" dirty="0" smtClean="0">
                          <a:solidFill>
                            <a:schemeClr val="tx1"/>
                          </a:solidFill>
                          <a:latin typeface="+mn-lt"/>
                          <a:cs typeface="Arial" panose="020B0604020202020204" pitchFamily="34" charset="0"/>
                        </a:rPr>
                        <a:t>Ailelere Şartlı Nakit Transferi</a:t>
                      </a:r>
                    </a:p>
                  </a:txBody>
                  <a:tcPr marL="9525" marR="9525" marT="7144" marB="0" anchor="ctr"/>
                </a:tc>
                <a:tc>
                  <a:txBody>
                    <a:bodyPr/>
                    <a:lstStyle/>
                    <a:p>
                      <a:pPr lvl="1" algn="ctr" fontAlgn="b"/>
                      <a:r>
                        <a:rPr lang="tr-TR" sz="2400" b="0" u="none" strike="noStrike" kern="1200" dirty="0" smtClean="0">
                          <a:solidFill>
                            <a:schemeClr val="tx1"/>
                          </a:solidFill>
                          <a:effectLst/>
                          <a:latin typeface="+mn-lt"/>
                          <a:ea typeface="+mn-ea"/>
                          <a:cs typeface="Arial" panose="020B0604020202020204" pitchFamily="34" charset="0"/>
                        </a:rPr>
                        <a:t>1,2</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8"/>
                  </a:ext>
                </a:extLst>
              </a:tr>
              <a:tr h="40867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tr-TR" sz="2400" b="1" u="none" strike="noStrike" kern="1200" dirty="0" smtClean="0">
                          <a:solidFill>
                            <a:schemeClr val="tx1"/>
                          </a:solidFill>
                          <a:effectLst/>
                          <a:latin typeface="+mn-lt"/>
                          <a:ea typeface="+mn-ea"/>
                          <a:cs typeface="Arial" panose="020B0604020202020204" pitchFamily="34" charset="0"/>
                        </a:rPr>
                        <a:t>Engelli Eğitim Taşıma Gideri</a:t>
                      </a:r>
                      <a:endParaRPr lang="tr-TR" sz="2400" b="1" u="none" strike="noStrike" kern="1200" dirty="0">
                        <a:solidFill>
                          <a:schemeClr val="tx1"/>
                        </a:solidFill>
                        <a:effectLst/>
                        <a:latin typeface="+mn-lt"/>
                        <a:ea typeface="+mn-ea"/>
                        <a:cs typeface="Arial" panose="020B0604020202020204" pitchFamily="34" charset="0"/>
                      </a:endParaRPr>
                    </a:p>
                  </a:txBody>
                  <a:tcPr marL="9525" marR="9525" marT="7144" marB="0" anchor="ct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dirty="0" smtClean="0">
                          <a:solidFill>
                            <a:schemeClr val="tx1"/>
                          </a:solidFill>
                          <a:effectLst/>
                          <a:latin typeface="+mn-lt"/>
                          <a:ea typeface="+mn-ea"/>
                          <a:cs typeface="Arial" panose="020B0604020202020204" pitchFamily="34" charset="0"/>
                        </a:rPr>
                        <a:t>0,8</a:t>
                      </a:r>
                    </a:p>
                  </a:txBody>
                  <a:tcPr marL="9525" marR="9525" marT="7144" marB="0" anchor="ctr"/>
                </a:tc>
                <a:extLst>
                  <a:ext uri="{0D108BD9-81ED-4DB2-BD59-A6C34878D82A}">
                    <a16:rowId xmlns:a16="http://schemas.microsoft.com/office/drawing/2014/main" val="10006"/>
                  </a:ext>
                </a:extLst>
              </a:tr>
              <a:tr h="408676">
                <a:tc>
                  <a:txBody>
                    <a:bodyPr/>
                    <a:lstStyle/>
                    <a:p>
                      <a:pPr lvl="1" algn="l"/>
                      <a:r>
                        <a:rPr lang="tr-TR" sz="2400" b="1" dirty="0" smtClean="0">
                          <a:solidFill>
                            <a:schemeClr val="tx1"/>
                          </a:solidFill>
                          <a:latin typeface="+mn-lt"/>
                          <a:cs typeface="Arial" panose="020B0604020202020204" pitchFamily="34" charset="0"/>
                        </a:rPr>
                        <a:t>Eşi</a:t>
                      </a:r>
                      <a:r>
                        <a:rPr lang="tr-TR" sz="2400" b="1" baseline="0" dirty="0" smtClean="0">
                          <a:solidFill>
                            <a:schemeClr val="tx1"/>
                          </a:solidFill>
                          <a:latin typeface="+mn-lt"/>
                          <a:cs typeface="Arial" panose="020B0604020202020204" pitchFamily="34" charset="0"/>
                        </a:rPr>
                        <a:t> Vefat Eden Kadınlara Yardım</a:t>
                      </a:r>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ea typeface="+mn-ea"/>
                          <a:cs typeface="Arial" panose="020B0604020202020204" pitchFamily="34" charset="0"/>
                        </a:rPr>
                        <a:t>0,4</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9"/>
                  </a:ext>
                </a:extLst>
              </a:tr>
              <a:tr h="408676">
                <a:tc>
                  <a:txBody>
                    <a:bodyPr/>
                    <a:lstStyle/>
                    <a:p>
                      <a:pPr lvl="1" algn="l"/>
                      <a:r>
                        <a:rPr lang="tr-TR" sz="2400" b="1" dirty="0" smtClean="0">
                          <a:solidFill>
                            <a:schemeClr val="tx1"/>
                          </a:solidFill>
                          <a:latin typeface="+mn-lt"/>
                          <a:cs typeface="Arial" panose="020B0604020202020204" pitchFamily="34" charset="0"/>
                        </a:rPr>
                        <a:t>Muhtaç</a:t>
                      </a:r>
                      <a:r>
                        <a:rPr lang="tr-TR" sz="2400" b="1" baseline="0" dirty="0" smtClean="0">
                          <a:solidFill>
                            <a:schemeClr val="tx1"/>
                          </a:solidFill>
                          <a:latin typeface="+mn-lt"/>
                          <a:cs typeface="Arial" panose="020B0604020202020204" pitchFamily="34" charset="0"/>
                        </a:rPr>
                        <a:t> Asker Ailelerine Yardım</a:t>
                      </a:r>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ea typeface="+mn-ea"/>
                          <a:cs typeface="Arial" panose="020B0604020202020204" pitchFamily="34" charset="0"/>
                        </a:rPr>
                        <a:t>0,2</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10"/>
                  </a:ext>
                </a:extLst>
              </a:tr>
              <a:tr h="451824">
                <a:tc>
                  <a:txBody>
                    <a:bodyPr/>
                    <a:lstStyle/>
                    <a:p>
                      <a:pPr lvl="1" algn="l"/>
                      <a:r>
                        <a:rPr lang="tr-TR" sz="2400" b="1" dirty="0" smtClean="0">
                          <a:solidFill>
                            <a:schemeClr val="tx1"/>
                          </a:solidFill>
                          <a:latin typeface="+mn-lt"/>
                        </a:rPr>
                        <a:t>Koruyucu Aile Ödemeleri</a:t>
                      </a:r>
                      <a:endParaRPr lang="tr-TR" sz="2400" b="1" dirty="0" smtClean="0">
                        <a:solidFill>
                          <a:schemeClr val="tx1"/>
                        </a:solidFill>
                        <a:latin typeface="+mn-lt"/>
                        <a:cs typeface="Arial" panose="020B0604020202020204" pitchFamily="34" charset="0"/>
                      </a:endParaRPr>
                    </a:p>
                  </a:txBody>
                  <a:tcPr marL="9525" marR="9525" marT="7144" marB="0" anchor="ctr"/>
                </a:tc>
                <a:tc>
                  <a:txBody>
                    <a:bodyPr/>
                    <a:lstStyle/>
                    <a:p>
                      <a:pPr lvl="1" algn="ctr" fontAlgn="b"/>
                      <a:r>
                        <a:rPr lang="tr-TR" sz="2400" b="0" u="none" strike="noStrike" kern="1200" dirty="0" smtClean="0">
                          <a:solidFill>
                            <a:schemeClr val="tx1"/>
                          </a:solidFill>
                          <a:effectLst/>
                          <a:latin typeface="+mn-lt"/>
                        </a:rPr>
                        <a:t>0,1</a:t>
                      </a:r>
                      <a:endParaRPr lang="tr-TR" sz="2400" b="0" u="none" strike="noStrike" kern="1200" dirty="0">
                        <a:solidFill>
                          <a:schemeClr val="tx1"/>
                        </a:solidFill>
                        <a:effectLst/>
                        <a:latin typeface="+mn-lt"/>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5"/>
                  </a:ext>
                </a:extLst>
              </a:tr>
            </a:tbl>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28</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TARIMA YÖNELİK BÜTÇE HARCAMALARI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o 13"/>
          <p:cNvGraphicFramePr>
            <a:graphicFrameLocks noGrp="1"/>
          </p:cNvGraphicFramePr>
          <p:nvPr>
            <p:extLst>
              <p:ext uri="{D42A27DB-BD31-4B8C-83A1-F6EECF244321}">
                <p14:modId xmlns:p14="http://schemas.microsoft.com/office/powerpoint/2010/main" val="925231562"/>
              </p:ext>
            </p:extLst>
          </p:nvPr>
        </p:nvGraphicFramePr>
        <p:xfrm>
          <a:off x="1714500" y="1434861"/>
          <a:ext cx="8763001" cy="4578189"/>
        </p:xfrm>
        <a:graphic>
          <a:graphicData uri="http://schemas.openxmlformats.org/drawingml/2006/table">
            <a:tbl>
              <a:tblPr>
                <a:tableStyleId>{BC89EF96-8CEA-46FF-86C4-4CE0E7609802}</a:tableStyleId>
              </a:tblPr>
              <a:tblGrid>
                <a:gridCol w="6946571">
                  <a:extLst>
                    <a:ext uri="{9D8B030D-6E8A-4147-A177-3AD203B41FA5}">
                      <a16:colId xmlns:a16="http://schemas.microsoft.com/office/drawing/2014/main" val="20000"/>
                    </a:ext>
                  </a:extLst>
                </a:gridCol>
                <a:gridCol w="1816430">
                  <a:extLst>
                    <a:ext uri="{9D8B030D-6E8A-4147-A177-3AD203B41FA5}">
                      <a16:colId xmlns:a16="http://schemas.microsoft.com/office/drawing/2014/main" val="20001"/>
                    </a:ext>
                  </a:extLst>
                </a:gridCol>
              </a:tblGrid>
              <a:tr h="662430">
                <a:tc>
                  <a:txBody>
                    <a:bodyPr/>
                    <a:lstStyle/>
                    <a:p>
                      <a:pPr marL="90170" algn="just" defTabSz="914400" rtl="0" eaLnBrk="1" fontAlgn="b" latinLnBrk="0" hangingPunct="1">
                        <a:lnSpc>
                          <a:spcPct val="115000"/>
                        </a:lnSpc>
                        <a:spcAft>
                          <a:spcPts val="0"/>
                        </a:spcAft>
                      </a:pPr>
                      <a:endParaRPr lang="tr-TR" sz="1800" b="1" kern="1200" dirty="0">
                        <a:solidFill>
                          <a:schemeClr val="tx1"/>
                        </a:solidFill>
                        <a:effectLst/>
                        <a:latin typeface="Arial" panose="020B0604020202020204" pitchFamily="34" charset="0"/>
                        <a:ea typeface="Times New Roman"/>
                        <a:cs typeface="Arial" panose="020B0604020202020204" pitchFamily="34" charset="0"/>
                      </a:endParaRPr>
                    </a:p>
                  </a:txBody>
                  <a:tcPr marL="9525" marR="9525" marT="6985" marB="0" anchor="ctr"/>
                </a:tc>
                <a:tc>
                  <a:txBody>
                    <a:bodyPr/>
                    <a:lstStyle/>
                    <a:p>
                      <a:pPr marL="457200" marR="0" indent="0" algn="ctr" defTabSz="914400" rtl="0" eaLnBrk="1" fontAlgn="auto" latinLnBrk="0" hangingPunct="1">
                        <a:lnSpc>
                          <a:spcPct val="115000"/>
                        </a:lnSpc>
                        <a:spcBef>
                          <a:spcPts val="0"/>
                        </a:spcBef>
                        <a:spcAft>
                          <a:spcPts val="0"/>
                        </a:spcAft>
                        <a:buClrTx/>
                        <a:buSzTx/>
                        <a:buFontTx/>
                        <a:buNone/>
                        <a:tabLst/>
                        <a:defRPr/>
                      </a:pPr>
                      <a:r>
                        <a:rPr lang="tr-TR" sz="2000" b="1" dirty="0" smtClean="0">
                          <a:solidFill>
                            <a:schemeClr val="tx1"/>
                          </a:solidFill>
                        </a:rPr>
                        <a:t>(Milyar TL)</a:t>
                      </a:r>
                    </a:p>
                  </a:txBody>
                  <a:tcPr marL="9525" marR="9525" marT="6985" marB="0" anchor="ctr"/>
                </a:tc>
                <a:extLst>
                  <a:ext uri="{0D108BD9-81ED-4DB2-BD59-A6C34878D82A}">
                    <a16:rowId xmlns:a16="http://schemas.microsoft.com/office/drawing/2014/main" val="10000"/>
                  </a:ext>
                </a:extLst>
              </a:tr>
              <a:tr h="876737">
                <a:tc>
                  <a:txBody>
                    <a:bodyPr/>
                    <a:lstStyle/>
                    <a:p>
                      <a:pPr marL="90170" algn="just" defTabSz="914400" rtl="0" eaLnBrk="1" fontAlgn="b" latinLnBrk="0" hangingPunct="1">
                        <a:lnSpc>
                          <a:spcPct val="115000"/>
                        </a:lnSpc>
                        <a:spcAft>
                          <a:spcPts val="0"/>
                        </a:spcAft>
                      </a:pPr>
                      <a:r>
                        <a:rPr lang="tr-TR" sz="3600" b="1" kern="1200" dirty="0" smtClean="0">
                          <a:solidFill>
                            <a:schemeClr val="tx1"/>
                          </a:solidFill>
                          <a:effectLst/>
                        </a:rPr>
                        <a:t>Tarıma Ayrılan Kaynaklar Toplamı</a:t>
                      </a:r>
                      <a:endParaRPr lang="tr-TR" sz="3600" b="1" kern="1200" dirty="0">
                        <a:solidFill>
                          <a:schemeClr val="tx1"/>
                        </a:solidFill>
                        <a:effectLst/>
                        <a:latin typeface="Arial" panose="020B0604020202020204" pitchFamily="34" charset="0"/>
                        <a:ea typeface="Times New Roman"/>
                        <a:cs typeface="Arial" panose="020B0604020202020204" pitchFamily="34" charset="0"/>
                      </a:endParaRPr>
                    </a:p>
                  </a:txBody>
                  <a:tcPr marL="9525" marR="9525" marT="6985" marB="0" anchor="ctr"/>
                </a:tc>
                <a:tc>
                  <a:txBody>
                    <a:bodyPr/>
                    <a:lstStyle/>
                    <a:p>
                      <a:pPr marL="457200" algn="ctr">
                        <a:lnSpc>
                          <a:spcPct val="115000"/>
                        </a:lnSpc>
                        <a:spcAft>
                          <a:spcPts val="0"/>
                        </a:spcAft>
                      </a:pPr>
                      <a:r>
                        <a:rPr lang="tr-TR" sz="3600" b="1" kern="1200" dirty="0" smtClean="0">
                          <a:solidFill>
                            <a:schemeClr val="tx1"/>
                          </a:solidFill>
                          <a:effectLst/>
                          <a:latin typeface="Arial" panose="020B0604020202020204" pitchFamily="34" charset="0"/>
                          <a:ea typeface="Times New Roman"/>
                          <a:cs typeface="Arial" panose="020B0604020202020204" pitchFamily="34" charset="0"/>
                        </a:rPr>
                        <a:t>33,4</a:t>
                      </a:r>
                      <a:endParaRPr lang="tr-TR" sz="3600" b="1" kern="1200" dirty="0">
                        <a:solidFill>
                          <a:schemeClr val="tx1"/>
                        </a:solidFill>
                        <a:effectLst/>
                        <a:latin typeface="Arial" panose="020B0604020202020204" pitchFamily="34" charset="0"/>
                        <a:ea typeface="Times New Roman"/>
                        <a:cs typeface="Arial" panose="020B0604020202020204" pitchFamily="34" charset="0"/>
                      </a:endParaRPr>
                    </a:p>
                  </a:txBody>
                  <a:tcPr marL="9525" marR="9525" marT="6985" marB="0" anchor="ctr"/>
                </a:tc>
                <a:extLst>
                  <a:ext uri="{0D108BD9-81ED-4DB2-BD59-A6C34878D82A}">
                    <a16:rowId xmlns:a16="http://schemas.microsoft.com/office/drawing/2014/main" val="10001"/>
                  </a:ext>
                </a:extLst>
              </a:tr>
              <a:tr h="724312">
                <a:tc>
                  <a:txBody>
                    <a:bodyPr/>
                    <a:lstStyle/>
                    <a:p>
                      <a:pPr marL="90170" algn="just" fontAlgn="b">
                        <a:lnSpc>
                          <a:spcPct val="115000"/>
                        </a:lnSpc>
                        <a:spcAft>
                          <a:spcPts val="0"/>
                        </a:spcAft>
                      </a:pPr>
                      <a:r>
                        <a:rPr lang="tr-TR" sz="3000" b="1" kern="1200" dirty="0" smtClean="0">
                          <a:solidFill>
                            <a:schemeClr val="tx1"/>
                          </a:solidFill>
                          <a:effectLst/>
                        </a:rPr>
                        <a:t>Tarımsal Destek Programları </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tc>
                  <a:txBody>
                    <a:bodyPr/>
                    <a:lstStyle/>
                    <a:p>
                      <a:pPr marL="457200" algn="ctr">
                        <a:lnSpc>
                          <a:spcPct val="115000"/>
                        </a:lnSpc>
                        <a:spcAft>
                          <a:spcPts val="0"/>
                        </a:spcAft>
                      </a:pPr>
                      <a:r>
                        <a:rPr lang="tr-TR" sz="3000" b="1" kern="1200" dirty="0" smtClean="0">
                          <a:solidFill>
                            <a:schemeClr val="tx1"/>
                          </a:solidFill>
                          <a:effectLst/>
                        </a:rPr>
                        <a:t>22,0</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extLst>
                  <a:ext uri="{0D108BD9-81ED-4DB2-BD59-A6C34878D82A}">
                    <a16:rowId xmlns:a16="http://schemas.microsoft.com/office/drawing/2014/main" val="10002"/>
                  </a:ext>
                </a:extLst>
              </a:tr>
              <a:tr h="730385">
                <a:tc>
                  <a:txBody>
                    <a:bodyPr/>
                    <a:lstStyle/>
                    <a:p>
                      <a:pPr marL="90170" algn="just" fontAlgn="b">
                        <a:lnSpc>
                          <a:spcPct val="115000"/>
                        </a:lnSpc>
                        <a:spcAft>
                          <a:spcPts val="0"/>
                        </a:spcAft>
                      </a:pPr>
                      <a:r>
                        <a:rPr lang="tr-TR" sz="3000" b="1" kern="1200" dirty="0" smtClean="0">
                          <a:solidFill>
                            <a:schemeClr val="tx1"/>
                          </a:solidFill>
                          <a:effectLst/>
                        </a:rPr>
                        <a:t>Yatırımlar</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tc>
                  <a:txBody>
                    <a:bodyPr/>
                    <a:lstStyle/>
                    <a:p>
                      <a:pPr marL="457200" algn="ctr" fontAlgn="b">
                        <a:lnSpc>
                          <a:spcPct val="115000"/>
                        </a:lnSpc>
                        <a:spcAft>
                          <a:spcPts val="0"/>
                        </a:spcAft>
                      </a:pPr>
                      <a:r>
                        <a:rPr lang="tr-TR" sz="3000" b="1" kern="1200" dirty="0" smtClean="0">
                          <a:solidFill>
                            <a:schemeClr val="tx1"/>
                          </a:solidFill>
                          <a:effectLst/>
                        </a:rPr>
                        <a:t>5,1</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extLst>
                  <a:ext uri="{0D108BD9-81ED-4DB2-BD59-A6C34878D82A}">
                    <a16:rowId xmlns:a16="http://schemas.microsoft.com/office/drawing/2014/main" val="10003"/>
                  </a:ext>
                </a:extLst>
              </a:tr>
              <a:tr h="1345057">
                <a:tc>
                  <a:txBody>
                    <a:bodyPr/>
                    <a:lstStyle/>
                    <a:p>
                      <a:pPr marL="90170" algn="just" fontAlgn="b">
                        <a:lnSpc>
                          <a:spcPct val="115000"/>
                        </a:lnSpc>
                        <a:spcAft>
                          <a:spcPts val="0"/>
                        </a:spcAft>
                      </a:pPr>
                      <a:r>
                        <a:rPr lang="tr-TR" sz="3000" b="1" kern="1200" dirty="0" smtClean="0">
                          <a:solidFill>
                            <a:schemeClr val="tx1"/>
                          </a:solidFill>
                          <a:effectLst/>
                        </a:rPr>
                        <a:t>Tarımsal Kredi Sübvansiyonu, Müdahale Alımları, İhracat ve Tarımsal KİT’lerin Finansmanı</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tc>
                  <a:txBody>
                    <a:bodyPr/>
                    <a:lstStyle/>
                    <a:p>
                      <a:pPr marL="457200" algn="ctr">
                        <a:lnSpc>
                          <a:spcPct val="115000"/>
                        </a:lnSpc>
                        <a:spcAft>
                          <a:spcPts val="0"/>
                        </a:spcAft>
                      </a:pPr>
                      <a:r>
                        <a:rPr lang="tr-TR" sz="3000" b="1" dirty="0" smtClean="0">
                          <a:solidFill>
                            <a:schemeClr val="tx1"/>
                          </a:solidFill>
                          <a:effectLst/>
                          <a:latin typeface="Arial" panose="020B0604020202020204" pitchFamily="34" charset="0"/>
                          <a:ea typeface="Calibri"/>
                          <a:cs typeface="Arial" panose="020B0604020202020204" pitchFamily="34" charset="0"/>
                        </a:rPr>
                        <a:t>6,3</a:t>
                      </a:r>
                      <a:endParaRPr lang="tr-TR" sz="3000" b="1" dirty="0">
                        <a:solidFill>
                          <a:schemeClr val="tx1"/>
                        </a:solidFill>
                        <a:effectLst/>
                        <a:latin typeface="Arial" panose="020B0604020202020204" pitchFamily="34" charset="0"/>
                        <a:ea typeface="Calibri"/>
                        <a:cs typeface="Arial" panose="020B0604020202020204" pitchFamily="34" charset="0"/>
                      </a:endParaRPr>
                    </a:p>
                  </a:txBody>
                  <a:tcPr marL="9525" marR="9525" marT="6985" marB="0" anchor="ctr"/>
                </a:tc>
                <a:extLst>
                  <a:ext uri="{0D108BD9-81ED-4DB2-BD59-A6C34878D82A}">
                    <a16:rowId xmlns:a16="http://schemas.microsoft.com/office/drawing/2014/main" val="10004"/>
                  </a:ext>
                </a:extLst>
              </a:tr>
            </a:tbl>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29</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REEL SEKTÖR DESTEKLERİ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İçerik Yer Tutucusu 7"/>
          <p:cNvGraphicFramePr>
            <a:graphicFrameLocks/>
          </p:cNvGraphicFramePr>
          <p:nvPr>
            <p:extLst>
              <p:ext uri="{D42A27DB-BD31-4B8C-83A1-F6EECF244321}">
                <p14:modId xmlns:p14="http://schemas.microsoft.com/office/powerpoint/2010/main" val="4104170967"/>
              </p:ext>
            </p:extLst>
          </p:nvPr>
        </p:nvGraphicFramePr>
        <p:xfrm>
          <a:off x="1790132" y="1388274"/>
          <a:ext cx="8681357" cy="4497799"/>
        </p:xfrm>
        <a:graphic>
          <a:graphicData uri="http://schemas.openxmlformats.org/drawingml/2006/table">
            <a:tbl>
              <a:tblPr bandRow="1" bandCol="1">
                <a:tableStyleId>{69012ECD-51FC-41F1-AA8D-1B2483CD663E}</a:tableStyleId>
              </a:tblPr>
              <a:tblGrid>
                <a:gridCol w="6158569">
                  <a:extLst>
                    <a:ext uri="{9D8B030D-6E8A-4147-A177-3AD203B41FA5}">
                      <a16:colId xmlns:a16="http://schemas.microsoft.com/office/drawing/2014/main" val="20000"/>
                    </a:ext>
                  </a:extLst>
                </a:gridCol>
                <a:gridCol w="2522788">
                  <a:extLst>
                    <a:ext uri="{9D8B030D-6E8A-4147-A177-3AD203B41FA5}">
                      <a16:colId xmlns:a16="http://schemas.microsoft.com/office/drawing/2014/main" val="20001"/>
                    </a:ext>
                  </a:extLst>
                </a:gridCol>
              </a:tblGrid>
              <a:tr h="332735">
                <a:tc>
                  <a:txBody>
                    <a:bodyPr/>
                    <a:lstStyle/>
                    <a:p>
                      <a:pPr algn="l" fontAlgn="b"/>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714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dirty="0" smtClean="0">
                          <a:solidFill>
                            <a:schemeClr val="tx1"/>
                          </a:solidFill>
                        </a:rPr>
                        <a:t>(Milyon TL)</a:t>
                      </a:r>
                    </a:p>
                  </a:txBody>
                  <a:tcPr marL="9525" marR="9525" marT="7144" marB="0" anchor="ctr"/>
                </a:tc>
                <a:extLst>
                  <a:ext uri="{0D108BD9-81ED-4DB2-BD59-A6C34878D82A}">
                    <a16:rowId xmlns:a16="http://schemas.microsoft.com/office/drawing/2014/main" val="10000"/>
                  </a:ext>
                </a:extLst>
              </a:tr>
              <a:tr h="494367">
                <a:tc>
                  <a:txBody>
                    <a:bodyPr/>
                    <a:lstStyle/>
                    <a:p>
                      <a:pPr algn="l" fontAlgn="b"/>
                      <a:r>
                        <a:rPr lang="tr-TR" sz="2400" b="1" u="none" strike="noStrike" kern="1200" dirty="0" smtClean="0">
                          <a:solidFill>
                            <a:schemeClr val="tx1"/>
                          </a:solidFill>
                          <a:effectLst/>
                        </a:rPr>
                        <a:t>Toplam Reel Sektör Destekleri</a:t>
                      </a:r>
                      <a:endParaRPr lang="tr-TR" sz="24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7144" marB="0" anchor="ctr"/>
                </a:tc>
                <a:tc>
                  <a:txBody>
                    <a:bodyPr/>
                    <a:lstStyle/>
                    <a:p>
                      <a:pPr algn="ctr" fontAlgn="b"/>
                      <a:r>
                        <a:rPr lang="tr-TR" sz="2000" b="1" u="none" strike="noStrike" kern="1200" dirty="0" smtClean="0">
                          <a:solidFill>
                            <a:schemeClr val="tx1"/>
                          </a:solidFill>
                          <a:effectLst/>
                          <a:latin typeface="+mn-lt"/>
                          <a:ea typeface="+mn-ea"/>
                          <a:cs typeface="+mn-cs"/>
                        </a:rPr>
                        <a:t>44.493</a:t>
                      </a:r>
                      <a:endParaRPr lang="tr-TR"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7144" marB="0" anchor="ctr"/>
                </a:tc>
                <a:extLst>
                  <a:ext uri="{0D108BD9-81ED-4DB2-BD59-A6C34878D82A}">
                    <a16:rowId xmlns:a16="http://schemas.microsoft.com/office/drawing/2014/main" val="10001"/>
                  </a:ext>
                </a:extLst>
              </a:tr>
              <a:tr h="332735">
                <a:tc>
                  <a:txBody>
                    <a:bodyPr/>
                    <a:lstStyle/>
                    <a:p>
                      <a:pPr marL="0" lvl="0" algn="l" defTabSz="914400" rtl="0" eaLnBrk="1" fontAlgn="b" latinLnBrk="0" hangingPunct="1"/>
                      <a:r>
                        <a:rPr lang="tr-TR" sz="1600" b="1" u="none" strike="noStrike" kern="1200" baseline="0" dirty="0" smtClean="0">
                          <a:solidFill>
                            <a:schemeClr val="tx1"/>
                          </a:solidFill>
                          <a:effectLst/>
                        </a:rPr>
                        <a:t>Sosyal Güvenlik Prim Desteği</a:t>
                      </a:r>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25.276</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32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600" b="1" u="none" strike="noStrike" kern="1200" dirty="0" smtClean="0">
                          <a:solidFill>
                            <a:schemeClr val="tx1"/>
                          </a:solidFill>
                          <a:effectLst/>
                        </a:rPr>
                        <a:t>Kredi Garanti Fonu</a:t>
                      </a:r>
                      <a:r>
                        <a:rPr lang="tr-TR" sz="1600" b="1" u="none" strike="noStrike" kern="1200" baseline="0" dirty="0" smtClean="0">
                          <a:solidFill>
                            <a:schemeClr val="tx1"/>
                          </a:solidFill>
                          <a:effectLst/>
                        </a:rPr>
                        <a:t> </a:t>
                      </a:r>
                      <a:r>
                        <a:rPr lang="tr-TR" sz="1600" b="1" u="none" strike="noStrike" kern="1200" baseline="0" dirty="0" err="1" smtClean="0">
                          <a:solidFill>
                            <a:schemeClr val="tx1"/>
                          </a:solidFill>
                          <a:effectLst/>
                        </a:rPr>
                        <a:t>kefaletli</a:t>
                      </a:r>
                      <a:r>
                        <a:rPr lang="tr-TR" sz="1600" b="1" u="none" strike="noStrike" kern="1200" baseline="0" dirty="0" smtClean="0">
                          <a:solidFill>
                            <a:schemeClr val="tx1"/>
                          </a:solidFill>
                          <a:effectLst/>
                        </a:rPr>
                        <a:t> krediler için öngörülen kaynak</a:t>
                      </a:r>
                      <a:endParaRPr lang="tr-TR" sz="1600" b="1"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5.000</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32735">
                <a:tc>
                  <a:txBody>
                    <a:bodyPr/>
                    <a:lstStyle/>
                    <a:p>
                      <a:pPr marL="0" lvl="0" algn="l" defTabSz="914400" rtl="0" eaLnBrk="1" fontAlgn="b" latinLnBrk="0" hangingPunct="1"/>
                      <a:r>
                        <a:rPr lang="tr-TR" sz="1600" b="1" u="none" strike="noStrike" kern="1200" dirty="0">
                          <a:solidFill>
                            <a:schemeClr val="tx1"/>
                          </a:solidFill>
                          <a:effectLst/>
                        </a:rPr>
                        <a:t>Tarımsal Kredi Faiz </a:t>
                      </a:r>
                      <a:r>
                        <a:rPr lang="tr-TR" sz="1600" b="1" u="none" strike="noStrike" kern="1200" dirty="0" smtClean="0">
                          <a:solidFill>
                            <a:schemeClr val="tx1"/>
                          </a:solidFill>
                          <a:effectLst/>
                        </a:rPr>
                        <a:t>Desteği</a:t>
                      </a:r>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4.172</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32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600" b="1" u="none" strike="noStrike" kern="1200" dirty="0" smtClean="0">
                          <a:solidFill>
                            <a:schemeClr val="tx1"/>
                          </a:solidFill>
                          <a:effectLst/>
                        </a:rPr>
                        <a:t>İhracat Destekleri </a:t>
                      </a:r>
                      <a:endParaRPr lang="tr-TR" sz="1600" b="1"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3.754</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32735">
                <a:tc>
                  <a:txBody>
                    <a:bodyPr/>
                    <a:lstStyle/>
                    <a:p>
                      <a:pPr marL="0" lvl="0" algn="l" defTabSz="914400" rtl="0" eaLnBrk="1" fontAlgn="b" latinLnBrk="0" hangingPunct="1"/>
                      <a:r>
                        <a:rPr lang="tr-TR" sz="1600" b="1" u="none" strike="noStrike" kern="1200" dirty="0">
                          <a:solidFill>
                            <a:schemeClr val="tx1"/>
                          </a:solidFill>
                          <a:effectLst/>
                        </a:rPr>
                        <a:t>Esnaf Kredileri Faiz </a:t>
                      </a:r>
                      <a:r>
                        <a:rPr lang="tr-TR" sz="1600" b="1" u="none" strike="noStrike" kern="1200" dirty="0" smtClean="0">
                          <a:solidFill>
                            <a:schemeClr val="tx1"/>
                          </a:solidFill>
                          <a:effectLst/>
                        </a:rPr>
                        <a:t>Desteği</a:t>
                      </a:r>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ctr"/>
                      <a:r>
                        <a:rPr lang="tr-TR" sz="1600" b="1" i="0" u="none" strike="noStrike" dirty="0" smtClean="0">
                          <a:solidFill>
                            <a:schemeClr val="tx1"/>
                          </a:solidFill>
                          <a:effectLst/>
                          <a:latin typeface="Calibri" panose="020F0502020204030204" pitchFamily="34" charset="0"/>
                        </a:rPr>
                        <a:t>2.199</a:t>
                      </a:r>
                      <a:endParaRPr lang="tr-TR" sz="16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32735">
                <a:tc>
                  <a:txBody>
                    <a:bodyPr/>
                    <a:lstStyle/>
                    <a:p>
                      <a:pPr marL="0" lvl="0" algn="l" defTabSz="914400" rtl="0" eaLnBrk="1" fontAlgn="b" latinLnBrk="0" hangingPunct="1"/>
                      <a:r>
                        <a:rPr lang="tr-TR" sz="1600" b="1" u="none" strike="noStrike" kern="1200" dirty="0">
                          <a:solidFill>
                            <a:schemeClr val="tx1"/>
                          </a:solidFill>
                          <a:effectLst/>
                        </a:rPr>
                        <a:t>Küçük ve Orta Ölçekli İşletmelere Sağlanan Destekler</a:t>
                      </a:r>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1.405</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32735">
                <a:tc>
                  <a:txBody>
                    <a:bodyPr/>
                    <a:lstStyle/>
                    <a:p>
                      <a:pPr marL="0" algn="l" defTabSz="914400" rtl="0" eaLnBrk="1" fontAlgn="b" latinLnBrk="0" hangingPunct="1"/>
                      <a:r>
                        <a:rPr lang="tr-TR" sz="1600" b="1" u="none" strike="noStrike" kern="1200" dirty="0" smtClean="0">
                          <a:solidFill>
                            <a:schemeClr val="tx1"/>
                          </a:solidFill>
                          <a:effectLst/>
                          <a:latin typeface="+mn-lt"/>
                          <a:ea typeface="+mn-ea"/>
                          <a:cs typeface="+mn-cs"/>
                        </a:rPr>
                        <a:t> </a:t>
                      </a:r>
                      <a:r>
                        <a:rPr lang="nn-NO" sz="1600" b="1" u="none" strike="noStrike" kern="1200" dirty="0" smtClean="0">
                          <a:solidFill>
                            <a:schemeClr val="tx1"/>
                          </a:solidFill>
                          <a:effectLst/>
                          <a:latin typeface="+mn-lt"/>
                          <a:ea typeface="+mn-ea"/>
                          <a:cs typeface="+mn-cs"/>
                        </a:rPr>
                        <a:t>Sanayi </a:t>
                      </a:r>
                      <a:r>
                        <a:rPr lang="nn-NO" sz="1600" b="1" u="none" strike="noStrike" kern="1200" dirty="0">
                          <a:solidFill>
                            <a:schemeClr val="tx1"/>
                          </a:solidFill>
                          <a:effectLst/>
                          <a:latin typeface="+mn-lt"/>
                          <a:ea typeface="+mn-ea"/>
                          <a:cs typeface="+mn-cs"/>
                        </a:rPr>
                        <a:t>ve Tek. Bak. Teşvik Ödemeleri</a:t>
                      </a:r>
                    </a:p>
                  </a:txBody>
                  <a:tcPr marL="171450" marR="9525" marT="9525" marB="0" anchor="b"/>
                </a:tc>
                <a:tc>
                  <a:txBody>
                    <a:bodyPr/>
                    <a:lstStyle/>
                    <a:p>
                      <a:pPr algn="ctr" rtl="0" fontAlgn="b"/>
                      <a:r>
                        <a:rPr lang="tr-TR" sz="1600" b="1" i="0" u="none" strike="noStrike" dirty="0" smtClean="0">
                          <a:solidFill>
                            <a:schemeClr val="tx1"/>
                          </a:solidFill>
                          <a:effectLst/>
                          <a:latin typeface="Calibri" panose="020F0502020204030204" pitchFamily="34" charset="0"/>
                        </a:rPr>
                        <a:t>1.011</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401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600" b="1" u="none" strike="noStrike" kern="1200" dirty="0" smtClean="0">
                          <a:solidFill>
                            <a:schemeClr val="tx1"/>
                          </a:solidFill>
                          <a:effectLst/>
                          <a:latin typeface="+mn-lt"/>
                          <a:ea typeface="+mn-ea"/>
                          <a:cs typeface="+mn-cs"/>
                        </a:rPr>
                        <a:t>Kalkınma ve Yatırım</a:t>
                      </a:r>
                      <a:r>
                        <a:rPr lang="tr-TR" sz="1600" b="1" u="none" strike="noStrike" kern="1200" baseline="0" dirty="0" smtClean="0">
                          <a:solidFill>
                            <a:schemeClr val="tx1"/>
                          </a:solidFill>
                          <a:effectLst/>
                          <a:latin typeface="+mn-lt"/>
                          <a:ea typeface="+mn-ea"/>
                          <a:cs typeface="+mn-cs"/>
                        </a:rPr>
                        <a:t> </a:t>
                      </a:r>
                      <a:r>
                        <a:rPr lang="tr-TR" sz="1600" b="1" u="none" strike="noStrike" kern="1200" dirty="0" smtClean="0">
                          <a:solidFill>
                            <a:schemeClr val="tx1"/>
                          </a:solidFill>
                          <a:effectLst/>
                          <a:latin typeface="+mn-lt"/>
                          <a:ea typeface="+mn-ea"/>
                          <a:cs typeface="+mn-cs"/>
                        </a:rPr>
                        <a:t>Bankasına Sermaye Desteği</a:t>
                      </a:r>
                      <a:endParaRPr lang="pt-BR" sz="1600" b="1" u="none" strike="noStrike" kern="1200" dirty="0">
                        <a:solidFill>
                          <a:schemeClr val="tx1"/>
                        </a:solidFill>
                        <a:effectLst/>
                        <a:latin typeface="+mn-lt"/>
                        <a:ea typeface="+mn-ea"/>
                        <a:cs typeface="+mn-cs"/>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750</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332735">
                <a:tc>
                  <a:txBody>
                    <a:bodyPr/>
                    <a:lstStyle/>
                    <a:p>
                      <a:r>
                        <a:rPr lang="tr-TR" sz="1600" b="1" u="none" strike="noStrike" kern="1200" dirty="0" smtClean="0">
                          <a:solidFill>
                            <a:schemeClr val="tx1"/>
                          </a:solidFill>
                          <a:effectLst/>
                        </a:rPr>
                        <a:t>Eximbank Sermaye Desteği</a:t>
                      </a:r>
                      <a:endParaRPr lang="tr-TR"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750</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35892">
                <a:tc>
                  <a:txBody>
                    <a:bodyPr/>
                    <a:lstStyle/>
                    <a:p>
                      <a:pPr marL="0" algn="l" defTabSz="914400" rtl="0" eaLnBrk="1" fontAlgn="b" latinLnBrk="0" hangingPunct="1"/>
                      <a:r>
                        <a:rPr lang="tr-TR" sz="1600" b="1" u="none" strike="noStrike" kern="1200" dirty="0" smtClean="0">
                          <a:solidFill>
                            <a:schemeClr val="tx1"/>
                          </a:solidFill>
                          <a:effectLst/>
                          <a:latin typeface="+mn-lt"/>
                          <a:ea typeface="+mn-ea"/>
                          <a:cs typeface="+mn-cs"/>
                        </a:rPr>
                        <a:t> Teknoloji </a:t>
                      </a:r>
                      <a:r>
                        <a:rPr lang="tr-TR" sz="1600" b="1" u="none" strike="noStrike" kern="1200" dirty="0">
                          <a:solidFill>
                            <a:schemeClr val="tx1"/>
                          </a:solidFill>
                          <a:effectLst/>
                          <a:latin typeface="+mn-lt"/>
                          <a:ea typeface="+mn-ea"/>
                          <a:cs typeface="+mn-cs"/>
                        </a:rPr>
                        <a:t>Odaklı Yatırım Teşvikleri</a:t>
                      </a:r>
                    </a:p>
                  </a:txBody>
                  <a:tcPr marL="171450" marR="9525" marT="9525" marB="0" anchor="b"/>
                </a:tc>
                <a:tc>
                  <a:txBody>
                    <a:bodyPr/>
                    <a:lstStyle/>
                    <a:p>
                      <a:pPr algn="ctr" rtl="0" fontAlgn="b"/>
                      <a:r>
                        <a:rPr lang="tr-TR" sz="1600" b="1" i="0" u="none" strike="noStrike" dirty="0" smtClean="0">
                          <a:solidFill>
                            <a:schemeClr val="tx1"/>
                          </a:solidFill>
                          <a:effectLst/>
                          <a:latin typeface="Calibri" panose="020F0502020204030204" pitchFamily="34" charset="0"/>
                        </a:rPr>
                        <a:t>100</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32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1600" b="1" u="none" strike="noStrike" kern="1200" dirty="0" smtClean="0">
                          <a:solidFill>
                            <a:schemeClr val="tx1"/>
                          </a:solidFill>
                          <a:effectLst/>
                          <a:latin typeface="+mn-lt"/>
                          <a:ea typeface="+mn-ea"/>
                          <a:cs typeface="+mn-cs"/>
                        </a:rPr>
                        <a:t>Yeraltı Maden İşletmeleri Desteği</a:t>
                      </a:r>
                      <a:endParaRPr lang="pt-BR" sz="1600" b="1" u="none" strike="noStrike" kern="1200" dirty="0">
                        <a:solidFill>
                          <a:schemeClr val="tx1"/>
                        </a:solidFill>
                        <a:effectLst/>
                        <a:latin typeface="+mn-lt"/>
                        <a:ea typeface="+mn-ea"/>
                        <a:cs typeface="+mn-cs"/>
                      </a:endParaRPr>
                    </a:p>
                  </a:txBody>
                  <a:tcPr marL="228600" marR="9525" marT="7144" marB="0" anchor="ctr"/>
                </a:tc>
                <a:tc>
                  <a:txBody>
                    <a:bodyPr/>
                    <a:lstStyle/>
                    <a:p>
                      <a:pPr algn="ctr" rtl="0" fontAlgn="b"/>
                      <a:r>
                        <a:rPr lang="tr-TR" sz="1600" b="1" i="0" u="none" strike="noStrike" dirty="0" smtClean="0">
                          <a:solidFill>
                            <a:schemeClr val="tx1"/>
                          </a:solidFill>
                          <a:effectLst/>
                          <a:latin typeface="Calibri" panose="020F0502020204030204" pitchFamily="34" charset="0"/>
                        </a:rPr>
                        <a:t>76</a:t>
                      </a:r>
                      <a:endParaRPr lang="tr-TR"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bl>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a:t>
            </a:fld>
            <a:endParaRPr lang="tr-TR" dirty="0"/>
          </a:p>
        </p:txBody>
      </p:sp>
      <p:sp>
        <p:nvSpPr>
          <p:cNvPr id="5" name="Metin kutusu 4"/>
          <p:cNvSpPr txBox="1"/>
          <p:nvPr/>
        </p:nvSpPr>
        <p:spPr>
          <a:xfrm>
            <a:off x="2074317" y="524943"/>
            <a:ext cx="8574345" cy="523220"/>
          </a:xfrm>
          <a:prstGeom prst="rect">
            <a:avLst/>
          </a:prstGeom>
          <a:noFill/>
        </p:spPr>
        <p:txBody>
          <a:bodyPr wrap="square" rtlCol="0">
            <a:spAutoFit/>
          </a:bodyPr>
          <a:lstStyle/>
          <a:p>
            <a:r>
              <a:rPr lang="tr-TR" sz="2800" b="1" dirty="0">
                <a:solidFill>
                  <a:schemeClr val="accent1">
                    <a:lumMod val="75000"/>
                  </a:schemeClr>
                </a:solidFill>
              </a:rPr>
              <a:t>KÜRESEL BÜYÜME VE TİCARETTE ILIMLI TOPARLANMA</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Grafik 13"/>
          <p:cNvGraphicFramePr>
            <a:graphicFrameLocks/>
          </p:cNvGraphicFramePr>
          <p:nvPr>
            <p:extLst>
              <p:ext uri="{D42A27DB-BD31-4B8C-83A1-F6EECF244321}">
                <p14:modId xmlns:p14="http://schemas.microsoft.com/office/powerpoint/2010/main" val="802240367"/>
              </p:ext>
            </p:extLst>
          </p:nvPr>
        </p:nvGraphicFramePr>
        <p:xfrm>
          <a:off x="1985827" y="3466089"/>
          <a:ext cx="4271633" cy="2175930"/>
        </p:xfrm>
        <a:graphic>
          <a:graphicData uri="http://schemas.openxmlformats.org/drawingml/2006/chart">
            <c:chart xmlns:c="http://schemas.openxmlformats.org/drawingml/2006/chart" xmlns:r="http://schemas.openxmlformats.org/officeDocument/2006/relationships" r:id="rId3"/>
          </a:graphicData>
        </a:graphic>
      </p:graphicFrame>
      <p:sp>
        <p:nvSpPr>
          <p:cNvPr id="21" name="Metin kutusu 1"/>
          <p:cNvSpPr txBox="1"/>
          <p:nvPr/>
        </p:nvSpPr>
        <p:spPr>
          <a:xfrm>
            <a:off x="2074317" y="5514433"/>
            <a:ext cx="1109388" cy="1275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750" dirty="0"/>
              <a:t>Kaynak: Bloomberg</a:t>
            </a:r>
          </a:p>
        </p:txBody>
      </p:sp>
      <p:sp>
        <p:nvSpPr>
          <p:cNvPr id="22" name="Metin kutusu 1"/>
          <p:cNvSpPr txBox="1"/>
          <p:nvPr/>
        </p:nvSpPr>
        <p:spPr>
          <a:xfrm>
            <a:off x="2074317" y="3316997"/>
            <a:ext cx="1391955" cy="14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750" dirty="0"/>
              <a:t>Kaynak: IMF, WEO Ekim 2019</a:t>
            </a:r>
          </a:p>
        </p:txBody>
      </p:sp>
      <p:sp>
        <p:nvSpPr>
          <p:cNvPr id="23" name="Metin kutusu 1"/>
          <p:cNvSpPr txBox="1"/>
          <p:nvPr/>
        </p:nvSpPr>
        <p:spPr>
          <a:xfrm>
            <a:off x="6428779" y="3329359"/>
            <a:ext cx="1406758" cy="1320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750" dirty="0"/>
              <a:t>Kaynak: IMF, WEO Ekim 2019</a:t>
            </a:r>
          </a:p>
        </p:txBody>
      </p:sp>
      <p:cxnSp>
        <p:nvCxnSpPr>
          <p:cNvPr id="24" name="Düz Bağlayıcı 23"/>
          <p:cNvCxnSpPr/>
          <p:nvPr/>
        </p:nvCxnSpPr>
        <p:spPr>
          <a:xfrm>
            <a:off x="2349137" y="5083841"/>
            <a:ext cx="3810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25" name="Grafik 24"/>
          <p:cNvGraphicFramePr>
            <a:graphicFrameLocks/>
          </p:cNvGraphicFramePr>
          <p:nvPr>
            <p:extLst>
              <p:ext uri="{D42A27DB-BD31-4B8C-83A1-F6EECF244321}">
                <p14:modId xmlns:p14="http://schemas.microsoft.com/office/powerpoint/2010/main" val="3048512397"/>
              </p:ext>
            </p:extLst>
          </p:nvPr>
        </p:nvGraphicFramePr>
        <p:xfrm>
          <a:off x="6395442" y="3466437"/>
          <a:ext cx="4026386" cy="2175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afik 19"/>
          <p:cNvGraphicFramePr>
            <a:graphicFrameLocks/>
          </p:cNvGraphicFramePr>
          <p:nvPr>
            <p:extLst>
              <p:ext uri="{D42A27DB-BD31-4B8C-83A1-F6EECF244321}">
                <p14:modId xmlns:p14="http://schemas.microsoft.com/office/powerpoint/2010/main" val="3585662929"/>
              </p:ext>
            </p:extLst>
          </p:nvPr>
        </p:nvGraphicFramePr>
        <p:xfrm>
          <a:off x="1968133" y="1204073"/>
          <a:ext cx="4289326" cy="21361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afik 25"/>
          <p:cNvGraphicFramePr>
            <a:graphicFrameLocks/>
          </p:cNvGraphicFramePr>
          <p:nvPr>
            <p:extLst>
              <p:ext uri="{D42A27DB-BD31-4B8C-83A1-F6EECF244321}">
                <p14:modId xmlns:p14="http://schemas.microsoft.com/office/powerpoint/2010/main" val="4271378683"/>
              </p:ext>
            </p:extLst>
          </p:nvPr>
        </p:nvGraphicFramePr>
        <p:xfrm>
          <a:off x="6257459" y="1151610"/>
          <a:ext cx="4316268" cy="2133017"/>
        </p:xfrm>
        <a:graphic>
          <a:graphicData uri="http://schemas.openxmlformats.org/drawingml/2006/chart">
            <c:chart xmlns:c="http://schemas.openxmlformats.org/drawingml/2006/chart" xmlns:r="http://schemas.openxmlformats.org/officeDocument/2006/relationships" r:id="rId6"/>
          </a:graphicData>
        </a:graphic>
      </p:graphicFrame>
      <p:sp>
        <p:nvSpPr>
          <p:cNvPr id="19"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2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2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9"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09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30</a:t>
            </a:fld>
            <a:endParaRPr lang="tr-TR" dirty="0"/>
          </a:p>
        </p:txBody>
      </p:sp>
      <p:sp>
        <p:nvSpPr>
          <p:cNvPr id="5" name="Metin kutusu 4"/>
          <p:cNvSpPr txBox="1"/>
          <p:nvPr/>
        </p:nvSpPr>
        <p:spPr>
          <a:xfrm>
            <a:off x="2096845" y="590908"/>
            <a:ext cx="8748937" cy="523220"/>
          </a:xfrm>
          <a:prstGeom prst="rect">
            <a:avLst/>
          </a:prstGeom>
          <a:noFill/>
        </p:spPr>
        <p:txBody>
          <a:bodyPr wrap="square" rtlCol="0">
            <a:spAutoFit/>
          </a:bodyPr>
          <a:lstStyle/>
          <a:p>
            <a:pPr marL="4332">
              <a:spcBef>
                <a:spcPct val="0"/>
              </a:spcBef>
            </a:pPr>
            <a:r>
              <a:rPr lang="tr-TR" sz="2800" b="1" dirty="0">
                <a:solidFill>
                  <a:srgbClr val="0070C0"/>
                </a:solidFill>
              </a:rPr>
              <a:t>BİREYSEL EMEKLİLİĞE AYRILAN KAYNAĞI ARTIRIYORUZ</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Grafik 17"/>
          <p:cNvGraphicFramePr>
            <a:graphicFrameLocks/>
          </p:cNvGraphicFramePr>
          <p:nvPr>
            <p:extLst>
              <p:ext uri="{D42A27DB-BD31-4B8C-83A1-F6EECF244321}">
                <p14:modId xmlns:p14="http://schemas.microsoft.com/office/powerpoint/2010/main" val="934765429"/>
              </p:ext>
            </p:extLst>
          </p:nvPr>
        </p:nvGraphicFramePr>
        <p:xfrm>
          <a:off x="2286000" y="1672231"/>
          <a:ext cx="7772400" cy="3804053"/>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09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31</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PERSONEL GİDERLERİ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Grafik 11"/>
          <p:cNvGraphicFramePr>
            <a:graphicFrameLocks/>
          </p:cNvGraphicFramePr>
          <p:nvPr>
            <p:extLst>
              <p:ext uri="{D42A27DB-BD31-4B8C-83A1-F6EECF244321}">
                <p14:modId xmlns:p14="http://schemas.microsoft.com/office/powerpoint/2010/main" val="2200540960"/>
              </p:ext>
            </p:extLst>
          </p:nvPr>
        </p:nvGraphicFramePr>
        <p:xfrm>
          <a:off x="1767841" y="1337128"/>
          <a:ext cx="8495347" cy="4828722"/>
        </p:xfrm>
        <a:graphic>
          <a:graphicData uri="http://schemas.openxmlformats.org/drawingml/2006/chart">
            <c:chart xmlns:c="http://schemas.openxmlformats.org/drawingml/2006/chart" xmlns:r="http://schemas.openxmlformats.org/officeDocument/2006/relationships" r:id="rId3"/>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32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32</a:t>
            </a:fld>
            <a:endParaRPr lang="tr-TR" dirty="0"/>
          </a:p>
        </p:txBody>
      </p:sp>
      <p:sp>
        <p:nvSpPr>
          <p:cNvPr id="5" name="Metin kutusu 4"/>
          <p:cNvSpPr txBox="1"/>
          <p:nvPr/>
        </p:nvSpPr>
        <p:spPr>
          <a:xfrm>
            <a:off x="2222272" y="476711"/>
            <a:ext cx="7817079" cy="646331"/>
          </a:xfrm>
          <a:prstGeom prst="rect">
            <a:avLst/>
          </a:prstGeom>
          <a:noFill/>
        </p:spPr>
        <p:txBody>
          <a:bodyPr wrap="square" rtlCol="0">
            <a:spAutoFit/>
          </a:bodyPr>
          <a:lstStyle/>
          <a:p>
            <a:r>
              <a:rPr lang="tr-TR" sz="3600" b="1" dirty="0">
                <a:solidFill>
                  <a:srgbClr val="0070C0"/>
                </a:solidFill>
              </a:rPr>
              <a:t>EMEKLİ AYLIKLARI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Grafik 17"/>
          <p:cNvGraphicFramePr>
            <a:graphicFrameLocks/>
          </p:cNvGraphicFramePr>
          <p:nvPr>
            <p:extLst>
              <p:ext uri="{D42A27DB-BD31-4B8C-83A1-F6EECF244321}">
                <p14:modId xmlns:p14="http://schemas.microsoft.com/office/powerpoint/2010/main" val="4077931876"/>
              </p:ext>
            </p:extLst>
          </p:nvPr>
        </p:nvGraphicFramePr>
        <p:xfrm>
          <a:off x="1524000" y="1337128"/>
          <a:ext cx="8991600" cy="4541385"/>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7"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80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33</a:t>
            </a:fld>
            <a:endParaRPr lang="tr-TR" dirty="0"/>
          </a:p>
        </p:txBody>
      </p:sp>
      <p:sp>
        <p:nvSpPr>
          <p:cNvPr id="5" name="Metin kutusu 4"/>
          <p:cNvSpPr txBox="1"/>
          <p:nvPr/>
        </p:nvSpPr>
        <p:spPr>
          <a:xfrm>
            <a:off x="2146071" y="477172"/>
            <a:ext cx="8445729" cy="584775"/>
          </a:xfrm>
          <a:prstGeom prst="rect">
            <a:avLst/>
          </a:prstGeom>
          <a:noFill/>
        </p:spPr>
        <p:txBody>
          <a:bodyPr wrap="square" rtlCol="0">
            <a:spAutoFit/>
          </a:bodyPr>
          <a:lstStyle/>
          <a:p>
            <a:r>
              <a:rPr lang="tr-TR" sz="3200" b="1" dirty="0">
                <a:solidFill>
                  <a:srgbClr val="0070C0"/>
                </a:solidFill>
              </a:rPr>
              <a:t>PERSONEL GİDERLERİ ve EMEKLİ AYLIKLARI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Grafik 16"/>
          <p:cNvGraphicFramePr/>
          <p:nvPr>
            <p:extLst>
              <p:ext uri="{D42A27DB-BD31-4B8C-83A1-F6EECF244321}">
                <p14:modId xmlns:p14="http://schemas.microsoft.com/office/powerpoint/2010/main" val="1324316698"/>
              </p:ext>
            </p:extLst>
          </p:nvPr>
        </p:nvGraphicFramePr>
        <p:xfrm>
          <a:off x="1600200" y="1046230"/>
          <a:ext cx="8991600" cy="5078347"/>
        </p:xfrm>
        <a:graphic>
          <a:graphicData uri="http://schemas.openxmlformats.org/drawingml/2006/chart">
            <c:chart xmlns:c="http://schemas.openxmlformats.org/drawingml/2006/chart" xmlns:r="http://schemas.openxmlformats.org/officeDocument/2006/relationships" r:id="rId3"/>
          </a:graphicData>
        </a:graphic>
      </p:graphicFrame>
      <p:sp>
        <p:nvSpPr>
          <p:cNvPr id="12"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4"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6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1884486" y="778148"/>
            <a:ext cx="8783515" cy="3015761"/>
          </a:xfrm>
        </p:spPr>
        <p:txBody>
          <a:bodyPr>
            <a:normAutofit fontScale="92500" lnSpcReduction="10000"/>
          </a:bodyPr>
          <a:lstStyle/>
          <a:p>
            <a:pPr marL="0" indent="0">
              <a:buNone/>
            </a:pPr>
            <a:endParaRPr lang="tr-TR" sz="4400" dirty="0"/>
          </a:p>
          <a:p>
            <a:pPr marL="0" indent="0">
              <a:buNone/>
            </a:pPr>
            <a:endParaRPr lang="tr-TR" sz="4400" dirty="0"/>
          </a:p>
          <a:p>
            <a:pPr marL="0" indent="0" algn="ctr">
              <a:buNone/>
            </a:pPr>
            <a:r>
              <a:rPr lang="fi-FI" sz="4400" b="1" dirty="0">
                <a:solidFill>
                  <a:srgbClr val="C00000"/>
                </a:solidFill>
              </a:rPr>
              <a:t>20</a:t>
            </a:r>
            <a:r>
              <a:rPr lang="tr-TR" sz="4400" b="1" dirty="0">
                <a:solidFill>
                  <a:srgbClr val="C00000"/>
                </a:solidFill>
              </a:rPr>
              <a:t>20</a:t>
            </a:r>
            <a:r>
              <a:rPr lang="fi-FI" sz="4400" b="1" dirty="0">
                <a:solidFill>
                  <a:srgbClr val="C00000"/>
                </a:solidFill>
              </a:rPr>
              <a:t> YILI MERKEZİ YÖNETİM BÜTÇE KANUN </a:t>
            </a:r>
            <a:r>
              <a:rPr lang="tr-TR" sz="4400" b="1" dirty="0">
                <a:solidFill>
                  <a:srgbClr val="C00000"/>
                </a:solidFill>
              </a:rPr>
              <a:t>TEKLİFİ</a:t>
            </a:r>
            <a:r>
              <a:rPr lang="fi-FI" sz="4400" b="1" dirty="0">
                <a:solidFill>
                  <a:srgbClr val="C00000"/>
                </a:solidFill>
              </a:rPr>
              <a:t/>
            </a:r>
            <a:br>
              <a:rPr lang="fi-FI" sz="4400" b="1" dirty="0">
                <a:solidFill>
                  <a:srgbClr val="C00000"/>
                </a:solidFill>
              </a:rPr>
            </a:br>
            <a:r>
              <a:rPr lang="fi-FI" sz="4400" b="1" dirty="0">
                <a:solidFill>
                  <a:srgbClr val="C00000"/>
                </a:solidFill>
              </a:rPr>
              <a:t> BASIN </a:t>
            </a:r>
            <a:r>
              <a:rPr lang="tr-TR" sz="4400" b="1" dirty="0">
                <a:solidFill>
                  <a:srgbClr val="C00000"/>
                </a:solidFill>
              </a:rPr>
              <a:t>BİLGİLENDİRME </a:t>
            </a:r>
            <a:r>
              <a:rPr lang="fi-FI" sz="4400" b="1" dirty="0">
                <a:solidFill>
                  <a:srgbClr val="C00000"/>
                </a:solidFill>
              </a:rPr>
              <a:t>TOPLANTISI</a:t>
            </a:r>
            <a:endParaRPr lang="tr-TR" sz="4400" dirty="0">
              <a:solidFill>
                <a:srgbClr val="C00000"/>
              </a:solidFill>
            </a:endParaRPr>
          </a:p>
          <a:p>
            <a:pPr marL="0" indent="0" algn="ctr">
              <a:buNone/>
            </a:pPr>
            <a:endParaRPr lang="tr-TR" sz="4800" dirty="0">
              <a:solidFill>
                <a:srgbClr val="C00000"/>
              </a:solidFill>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34</a:t>
            </a:fld>
            <a:endParaRPr lang="tr-TR" dirty="0"/>
          </a:p>
        </p:txBody>
      </p:sp>
      <p:sp>
        <p:nvSpPr>
          <p:cNvPr id="11" name="İçerik Yer Tutucusu 2"/>
          <p:cNvSpPr txBox="1">
            <a:spLocks/>
          </p:cNvSpPr>
          <p:nvPr/>
        </p:nvSpPr>
        <p:spPr>
          <a:xfrm>
            <a:off x="1797127" y="138546"/>
            <a:ext cx="8783515" cy="133471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4400" dirty="0"/>
          </a:p>
          <a:p>
            <a:pPr marL="0" indent="0" algn="ctr">
              <a:buNone/>
            </a:pPr>
            <a:r>
              <a:rPr lang="tr-TR" sz="4800" b="1" dirty="0">
                <a:solidFill>
                  <a:schemeClr val="accent1">
                    <a:lumMod val="75000"/>
                  </a:schemeClr>
                </a:solidFill>
              </a:rPr>
              <a:t>T.C. Cumhurbaşkanlığı </a:t>
            </a:r>
          </a:p>
          <a:p>
            <a:pPr marL="0" indent="0" algn="ctr">
              <a:buNone/>
            </a:pPr>
            <a:r>
              <a:rPr lang="tr-TR" sz="4800" b="1" dirty="0">
                <a:solidFill>
                  <a:schemeClr val="accent1">
                    <a:lumMod val="75000"/>
                  </a:schemeClr>
                </a:solidFill>
              </a:rPr>
              <a:t>Strateji ve Bütçe Başkanlığı</a:t>
            </a:r>
          </a:p>
        </p:txBody>
      </p:sp>
      <p:sp>
        <p:nvSpPr>
          <p:cNvPr id="12" name="İçerik Yer Tutucusu 2"/>
          <p:cNvSpPr txBox="1">
            <a:spLocks/>
          </p:cNvSpPr>
          <p:nvPr/>
        </p:nvSpPr>
        <p:spPr>
          <a:xfrm>
            <a:off x="1704243" y="4353109"/>
            <a:ext cx="8783515" cy="17643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4400" dirty="0"/>
          </a:p>
          <a:p>
            <a:pPr marL="0" indent="0">
              <a:buNone/>
            </a:pPr>
            <a:endParaRPr lang="tr-TR" sz="4400" dirty="0"/>
          </a:p>
          <a:p>
            <a:pPr marL="0" indent="0" algn="ctr">
              <a:buNone/>
            </a:pPr>
            <a:r>
              <a:rPr lang="tr-TR" sz="1900" b="1" dirty="0">
                <a:solidFill>
                  <a:srgbClr val="C00000"/>
                </a:solidFill>
              </a:rPr>
              <a:t>17 Ekim 2019</a:t>
            </a:r>
          </a:p>
        </p:txBody>
      </p:sp>
      <p:sp>
        <p:nvSpPr>
          <p:cNvPr id="14" name="object 6"/>
          <p:cNvSpPr txBox="1"/>
          <p:nvPr/>
        </p:nvSpPr>
        <p:spPr>
          <a:xfrm>
            <a:off x="2885809" y="3909304"/>
            <a:ext cx="6780866" cy="923330"/>
          </a:xfrm>
          <a:prstGeom prst="rect">
            <a:avLst/>
          </a:prstGeom>
        </p:spPr>
        <p:txBody>
          <a:bodyPr vert="horz" wrap="square" lIns="0" tIns="0" rIns="0" bIns="0" rtlCol="0">
            <a:spAutoFit/>
          </a:bodyPr>
          <a:lstStyle/>
          <a:p>
            <a:pPr marL="5776" algn="ctr"/>
            <a:r>
              <a:rPr lang="tr-TR" sz="6000" b="1" i="1" spc="9" dirty="0">
                <a:solidFill>
                  <a:schemeClr val="accent1">
                    <a:lumMod val="75000"/>
                  </a:schemeClr>
                </a:solidFill>
                <a:cs typeface="MyriadPro-Black"/>
              </a:rPr>
              <a:t>TEŞEKKÜRLER</a:t>
            </a:r>
            <a:endParaRPr sz="6000" b="1" i="1" dirty="0">
              <a:solidFill>
                <a:schemeClr val="accent1">
                  <a:lumMod val="75000"/>
                </a:schemeClr>
              </a:solidFill>
              <a:cs typeface="MyriadPro-Black"/>
            </a:endParaRPr>
          </a:p>
        </p:txBody>
      </p:sp>
      <p:sp>
        <p:nvSpPr>
          <p:cNvPr id="17"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8"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9"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0"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35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2222271" y="2332537"/>
            <a:ext cx="7886700" cy="2336942"/>
          </a:xfrm>
        </p:spPr>
        <p:txBody>
          <a:bodyPr>
            <a:normAutofit fontScale="92500"/>
          </a:bodyPr>
          <a:lstStyle/>
          <a:p>
            <a:pPr marL="0" indent="0" algn="ctr">
              <a:spcBef>
                <a:spcPts val="2400"/>
              </a:spcBef>
              <a:spcAft>
                <a:spcPts val="1800"/>
              </a:spcAft>
              <a:buNone/>
            </a:pPr>
            <a:r>
              <a:rPr lang="tr-TR" sz="6000" b="1" dirty="0">
                <a:solidFill>
                  <a:schemeClr val="accent1">
                    <a:lumMod val="75000"/>
                  </a:schemeClr>
                </a:solidFill>
              </a:rPr>
              <a:t>TÜRKİYE EKONOMİSİNDE GENEL GÖRÜNÜM</a:t>
            </a:r>
          </a:p>
          <a:p>
            <a:pPr marL="0" indent="0">
              <a:spcBef>
                <a:spcPts val="1800"/>
              </a:spcBef>
              <a:spcAft>
                <a:spcPts val="1800"/>
              </a:spcAft>
              <a:buNone/>
            </a:pPr>
            <a:endParaRPr lang="tr-TR" dirty="0"/>
          </a:p>
        </p:txBody>
      </p:sp>
      <p:sp>
        <p:nvSpPr>
          <p:cNvPr id="2" name="Slayt Numarası Yer Tutucusu 1"/>
          <p:cNvSpPr>
            <a:spLocks noGrp="1"/>
          </p:cNvSpPr>
          <p:nvPr>
            <p:ph type="sldNum" sz="quarter" idx="12"/>
          </p:nvPr>
        </p:nvSpPr>
        <p:spPr/>
        <p:txBody>
          <a:bodyPr/>
          <a:lstStyle/>
          <a:p>
            <a:fld id="{521AF92D-E6E3-4130-9492-FDC6E42DDD1E}" type="slidenum">
              <a:rPr lang="tr-TR" smtClean="0"/>
              <a:t>4</a:t>
            </a:fld>
            <a:endParaRPr lang="tr-TR" dirty="0"/>
          </a:p>
        </p:txBody>
      </p:sp>
      <p:cxnSp>
        <p:nvCxnSpPr>
          <p:cNvPr id="11" name="Düz Bağlayıcı 10"/>
          <p:cNvCxnSpPr/>
          <p:nvPr/>
        </p:nvCxnSpPr>
        <p:spPr>
          <a:xfrm>
            <a:off x="2222271" y="1625155"/>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222271" y="4738789"/>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40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3" name="İçerik Yer Tutucusu 2"/>
          <p:cNvSpPr>
            <a:spLocks noGrp="1"/>
          </p:cNvSpPr>
          <p:nvPr>
            <p:ph idx="1"/>
          </p:nvPr>
        </p:nvSpPr>
        <p:spPr>
          <a:xfrm>
            <a:off x="3726873" y="523884"/>
            <a:ext cx="7886700" cy="831313"/>
          </a:xfrm>
        </p:spPr>
        <p:txBody>
          <a:bodyPr>
            <a:normAutofit/>
          </a:bodyPr>
          <a:lstStyle/>
          <a:p>
            <a:pPr marL="0" indent="0">
              <a:spcBef>
                <a:spcPts val="1800"/>
              </a:spcBef>
              <a:spcAft>
                <a:spcPts val="1800"/>
              </a:spcAft>
              <a:buNone/>
            </a:pPr>
            <a:r>
              <a:rPr lang="tr-TR" sz="4000" b="1" dirty="0">
                <a:solidFill>
                  <a:schemeClr val="accent1">
                    <a:lumMod val="75000"/>
                  </a:schemeClr>
                </a:solidFill>
              </a:rPr>
              <a:t>YEP-OVMP-BÜTÇE</a:t>
            </a:r>
          </a:p>
        </p:txBody>
      </p:sp>
      <p:sp>
        <p:nvSpPr>
          <p:cNvPr id="2" name="Slayt Numarası Yer Tutucusu 1"/>
          <p:cNvSpPr>
            <a:spLocks noGrp="1"/>
          </p:cNvSpPr>
          <p:nvPr>
            <p:ph type="sldNum" sz="quarter" idx="12"/>
          </p:nvPr>
        </p:nvSpPr>
        <p:spPr/>
        <p:txBody>
          <a:bodyPr/>
          <a:lstStyle/>
          <a:p>
            <a:fld id="{521AF92D-E6E3-4130-9492-FDC6E42DDD1E}" type="slidenum">
              <a:rPr lang="tr-TR" smtClean="0"/>
              <a:t>5</a:t>
            </a:fld>
            <a:endParaRPr lang="tr-TR" dirty="0"/>
          </a:p>
        </p:txBody>
      </p:sp>
      <p:sp>
        <p:nvSpPr>
          <p:cNvPr id="14" name="Oval 13"/>
          <p:cNvSpPr/>
          <p:nvPr/>
        </p:nvSpPr>
        <p:spPr>
          <a:xfrm>
            <a:off x="1649724" y="2461918"/>
            <a:ext cx="2160276" cy="2078180"/>
          </a:xfrm>
          <a:prstGeom prst="ellipse">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sz="2400" b="1" dirty="0">
                <a:solidFill>
                  <a:schemeClr val="tx1"/>
                </a:solidFill>
              </a:rPr>
              <a:t>Yeni Ekonomi Programı </a:t>
            </a:r>
          </a:p>
          <a:p>
            <a:pPr algn="ctr"/>
            <a:r>
              <a:rPr lang="tr-TR" sz="2400" b="1" dirty="0">
                <a:solidFill>
                  <a:schemeClr val="tx1"/>
                </a:solidFill>
              </a:rPr>
              <a:t>(YEP)</a:t>
            </a:r>
            <a:endParaRPr lang="en-US" sz="2400" b="1" dirty="0">
              <a:solidFill>
                <a:schemeClr val="tx1"/>
              </a:solidFill>
            </a:endParaRPr>
          </a:p>
        </p:txBody>
      </p:sp>
      <p:sp>
        <p:nvSpPr>
          <p:cNvPr id="18" name="Oval 17"/>
          <p:cNvSpPr/>
          <p:nvPr/>
        </p:nvSpPr>
        <p:spPr>
          <a:xfrm>
            <a:off x="5040056" y="2439090"/>
            <a:ext cx="2215693" cy="2078180"/>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sz="2200" b="1" dirty="0">
                <a:solidFill>
                  <a:schemeClr val="tx1"/>
                </a:solidFill>
              </a:rPr>
              <a:t>Orta Vadeli Mali Plan</a:t>
            </a:r>
          </a:p>
          <a:p>
            <a:pPr algn="ctr"/>
            <a:r>
              <a:rPr lang="tr-TR" sz="2200" b="1" dirty="0">
                <a:solidFill>
                  <a:schemeClr val="tx1"/>
                </a:solidFill>
              </a:rPr>
              <a:t>(OVMP)</a:t>
            </a:r>
            <a:endParaRPr lang="en-US" sz="2200" b="1" dirty="0">
              <a:solidFill>
                <a:schemeClr val="tx1"/>
              </a:solidFill>
            </a:endParaRPr>
          </a:p>
        </p:txBody>
      </p:sp>
      <p:sp>
        <p:nvSpPr>
          <p:cNvPr id="19" name="Oval 18"/>
          <p:cNvSpPr/>
          <p:nvPr/>
        </p:nvSpPr>
        <p:spPr>
          <a:xfrm>
            <a:off x="8556112" y="2396837"/>
            <a:ext cx="2067791" cy="2078180"/>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sz="2400" b="1" dirty="0">
                <a:solidFill>
                  <a:schemeClr val="tx1"/>
                </a:solidFill>
              </a:rPr>
              <a:t>Merkezi Yönetim Bütçesi</a:t>
            </a:r>
            <a:endParaRPr lang="en-US" sz="2400" b="1" dirty="0">
              <a:solidFill>
                <a:schemeClr val="tx1"/>
              </a:solidFill>
            </a:endParaRPr>
          </a:p>
        </p:txBody>
      </p:sp>
      <p:graphicFrame>
        <p:nvGraphicFramePr>
          <p:cNvPr id="22" name="Diagram 6"/>
          <p:cNvGraphicFramePr/>
          <p:nvPr>
            <p:extLst/>
          </p:nvPr>
        </p:nvGraphicFramePr>
        <p:xfrm>
          <a:off x="3811866" y="3131128"/>
          <a:ext cx="122819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Sağ Ok 22"/>
          <p:cNvSpPr/>
          <p:nvPr/>
        </p:nvSpPr>
        <p:spPr>
          <a:xfrm>
            <a:off x="7270637" y="3131128"/>
            <a:ext cx="1285474" cy="609600"/>
          </a:xfrm>
          <a:prstGeom prst="rightArrow">
            <a:avLst/>
          </a:prstGeom>
          <a:solidFill>
            <a:srgbClr val="FF0000"/>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cxnSp>
        <p:nvCxnSpPr>
          <p:cNvPr id="24" name="Düz Bağlayıcı 23"/>
          <p:cNvCxnSpPr/>
          <p:nvPr/>
        </p:nvCxnSpPr>
        <p:spPr>
          <a:xfrm>
            <a:off x="2132902" y="1209519"/>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20"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21"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5"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52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6</a:t>
            </a:fld>
            <a:endParaRPr lang="tr-TR" dirty="0"/>
          </a:p>
        </p:txBody>
      </p:sp>
      <p:sp>
        <p:nvSpPr>
          <p:cNvPr id="5" name="Metin kutusu 4"/>
          <p:cNvSpPr txBox="1"/>
          <p:nvPr/>
        </p:nvSpPr>
        <p:spPr>
          <a:xfrm>
            <a:off x="2021998" y="497674"/>
            <a:ext cx="7817079" cy="646331"/>
          </a:xfrm>
          <a:prstGeom prst="rect">
            <a:avLst/>
          </a:prstGeom>
          <a:noFill/>
        </p:spPr>
        <p:txBody>
          <a:bodyPr wrap="square" rtlCol="0">
            <a:spAutoFit/>
          </a:bodyPr>
          <a:lstStyle/>
          <a:p>
            <a:r>
              <a:rPr lang="tr-TR" sz="3600" b="1" dirty="0">
                <a:solidFill>
                  <a:schemeClr val="accent1">
                    <a:lumMod val="75000"/>
                  </a:schemeClr>
                </a:solidFill>
              </a:rPr>
              <a:t>BÜYÜME VE İSTİHDAM</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Grafik 24"/>
          <p:cNvGraphicFramePr>
            <a:graphicFrameLocks/>
          </p:cNvGraphicFramePr>
          <p:nvPr>
            <p:extLst>
              <p:ext uri="{D42A27DB-BD31-4B8C-83A1-F6EECF244321}">
                <p14:modId xmlns:p14="http://schemas.microsoft.com/office/powerpoint/2010/main" val="3835187373"/>
              </p:ext>
            </p:extLst>
          </p:nvPr>
        </p:nvGraphicFramePr>
        <p:xfrm>
          <a:off x="1587138" y="1246517"/>
          <a:ext cx="4572000" cy="2065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afik 25"/>
          <p:cNvGraphicFramePr>
            <a:graphicFrameLocks/>
          </p:cNvGraphicFramePr>
          <p:nvPr>
            <p:extLst>
              <p:ext uri="{D42A27DB-BD31-4B8C-83A1-F6EECF244321}">
                <p14:modId xmlns:p14="http://schemas.microsoft.com/office/powerpoint/2010/main" val="2661158958"/>
              </p:ext>
            </p:extLst>
          </p:nvPr>
        </p:nvGraphicFramePr>
        <p:xfrm>
          <a:off x="5930538" y="1394748"/>
          <a:ext cx="4572000" cy="19632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fik 26"/>
          <p:cNvGraphicFramePr>
            <a:graphicFrameLocks/>
          </p:cNvGraphicFramePr>
          <p:nvPr>
            <p:extLst>
              <p:ext uri="{D42A27DB-BD31-4B8C-83A1-F6EECF244321}">
                <p14:modId xmlns:p14="http://schemas.microsoft.com/office/powerpoint/2010/main" val="3542631517"/>
              </p:ext>
            </p:extLst>
          </p:nvPr>
        </p:nvGraphicFramePr>
        <p:xfrm>
          <a:off x="1587138" y="3414768"/>
          <a:ext cx="4572000" cy="2160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fik 27"/>
          <p:cNvGraphicFramePr>
            <a:graphicFrameLocks/>
          </p:cNvGraphicFramePr>
          <p:nvPr>
            <p:extLst>
              <p:ext uri="{D42A27DB-BD31-4B8C-83A1-F6EECF244321}">
                <p14:modId xmlns:p14="http://schemas.microsoft.com/office/powerpoint/2010/main" val="2290066333"/>
              </p:ext>
            </p:extLst>
          </p:nvPr>
        </p:nvGraphicFramePr>
        <p:xfrm>
          <a:off x="5909756" y="3414768"/>
          <a:ext cx="4572000" cy="2160389"/>
        </p:xfrm>
        <a:graphic>
          <a:graphicData uri="http://schemas.openxmlformats.org/drawingml/2006/chart">
            <c:chart xmlns:c="http://schemas.openxmlformats.org/drawingml/2006/chart" xmlns:r="http://schemas.openxmlformats.org/officeDocument/2006/relationships" r:id="rId6"/>
          </a:graphicData>
        </a:graphic>
      </p:graphicFrame>
      <p:sp>
        <p:nvSpPr>
          <p:cNvPr id="17"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8"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9"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0"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6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851535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7</a:t>
            </a:fld>
            <a:endParaRPr lang="tr-TR" dirty="0"/>
          </a:p>
        </p:txBody>
      </p:sp>
      <p:sp>
        <p:nvSpPr>
          <p:cNvPr id="5" name="Metin kutusu 4"/>
          <p:cNvSpPr txBox="1"/>
          <p:nvPr/>
        </p:nvSpPr>
        <p:spPr>
          <a:xfrm>
            <a:off x="2137075" y="512755"/>
            <a:ext cx="7817079" cy="646331"/>
          </a:xfrm>
          <a:prstGeom prst="rect">
            <a:avLst/>
          </a:prstGeom>
          <a:noFill/>
        </p:spPr>
        <p:txBody>
          <a:bodyPr wrap="square" rtlCol="0">
            <a:spAutoFit/>
          </a:bodyPr>
          <a:lstStyle/>
          <a:p>
            <a:r>
              <a:rPr lang="tr-TR" sz="3600" b="1" dirty="0">
                <a:solidFill>
                  <a:schemeClr val="accent1">
                    <a:lumMod val="75000"/>
                  </a:schemeClr>
                </a:solidFill>
              </a:rPr>
              <a:t>ÖDEMELER DENGESİ</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İçerik Yer Tutucusu 6"/>
          <p:cNvGraphicFramePr>
            <a:graphicFrameLocks/>
          </p:cNvGraphicFramePr>
          <p:nvPr>
            <p:extLst>
              <p:ext uri="{D42A27DB-BD31-4B8C-83A1-F6EECF244321}">
                <p14:modId xmlns:p14="http://schemas.microsoft.com/office/powerpoint/2010/main" val="778548779"/>
              </p:ext>
            </p:extLst>
          </p:nvPr>
        </p:nvGraphicFramePr>
        <p:xfrm>
          <a:off x="6045616" y="3492198"/>
          <a:ext cx="3672815" cy="2228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İçerik Yer Tutucusu 6"/>
          <p:cNvGraphicFramePr>
            <a:graphicFrameLocks/>
          </p:cNvGraphicFramePr>
          <p:nvPr>
            <p:extLst>
              <p:ext uri="{D42A27DB-BD31-4B8C-83A1-F6EECF244321}">
                <p14:modId xmlns:p14="http://schemas.microsoft.com/office/powerpoint/2010/main" val="669849241"/>
              </p:ext>
            </p:extLst>
          </p:nvPr>
        </p:nvGraphicFramePr>
        <p:xfrm>
          <a:off x="2766393" y="1264994"/>
          <a:ext cx="3352799" cy="2266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İçerik Yer Tutucusu 6"/>
          <p:cNvGraphicFramePr>
            <a:graphicFrameLocks/>
          </p:cNvGraphicFramePr>
          <p:nvPr>
            <p:extLst>
              <p:ext uri="{D42A27DB-BD31-4B8C-83A1-F6EECF244321}">
                <p14:modId xmlns:p14="http://schemas.microsoft.com/office/powerpoint/2010/main" val="4058017091"/>
              </p:ext>
            </p:extLst>
          </p:nvPr>
        </p:nvGraphicFramePr>
        <p:xfrm>
          <a:off x="6132443" y="1295611"/>
          <a:ext cx="3113573" cy="2247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İçerik Yer Tutucusu 6"/>
          <p:cNvGraphicFramePr>
            <a:graphicFrameLocks/>
          </p:cNvGraphicFramePr>
          <p:nvPr>
            <p:extLst>
              <p:ext uri="{D42A27DB-BD31-4B8C-83A1-F6EECF244321}">
                <p14:modId xmlns:p14="http://schemas.microsoft.com/office/powerpoint/2010/main" val="904160258"/>
              </p:ext>
            </p:extLst>
          </p:nvPr>
        </p:nvGraphicFramePr>
        <p:xfrm>
          <a:off x="2845215" y="3548941"/>
          <a:ext cx="3200400" cy="2305049"/>
        </p:xfrm>
        <a:graphic>
          <a:graphicData uri="http://schemas.openxmlformats.org/drawingml/2006/chart">
            <c:chart xmlns:c="http://schemas.openxmlformats.org/drawingml/2006/chart" xmlns:r="http://schemas.openxmlformats.org/officeDocument/2006/relationships" r:id="rId6"/>
          </a:graphicData>
        </a:graphic>
      </p:graphicFrame>
      <p:sp>
        <p:nvSpPr>
          <p:cNvPr id="17"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9"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20"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4"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75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80032"/>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8</a:t>
            </a:fld>
            <a:endParaRPr lang="tr-TR" dirty="0"/>
          </a:p>
        </p:txBody>
      </p:sp>
      <p:sp>
        <p:nvSpPr>
          <p:cNvPr id="5" name="Metin kutusu 4"/>
          <p:cNvSpPr txBox="1"/>
          <p:nvPr/>
        </p:nvSpPr>
        <p:spPr>
          <a:xfrm>
            <a:off x="2222272" y="440242"/>
            <a:ext cx="7817079" cy="646331"/>
          </a:xfrm>
          <a:prstGeom prst="rect">
            <a:avLst/>
          </a:prstGeom>
          <a:noFill/>
        </p:spPr>
        <p:txBody>
          <a:bodyPr wrap="square" rtlCol="0">
            <a:spAutoFit/>
          </a:bodyPr>
          <a:lstStyle/>
          <a:p>
            <a:r>
              <a:rPr lang="tr-TR" sz="3600" b="1" dirty="0">
                <a:solidFill>
                  <a:schemeClr val="accent1">
                    <a:lumMod val="75000"/>
                  </a:schemeClr>
                </a:solidFill>
              </a:rPr>
              <a:t>ENFLASYON</a:t>
            </a: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İçerik Yer Tutucusu 6"/>
          <p:cNvGraphicFramePr>
            <a:graphicFrameLocks/>
          </p:cNvGraphicFramePr>
          <p:nvPr>
            <p:extLst>
              <p:ext uri="{D42A27DB-BD31-4B8C-83A1-F6EECF244321}">
                <p14:modId xmlns:p14="http://schemas.microsoft.com/office/powerpoint/2010/main" val="3864375056"/>
              </p:ext>
            </p:extLst>
          </p:nvPr>
        </p:nvGraphicFramePr>
        <p:xfrm>
          <a:off x="2152652" y="1245208"/>
          <a:ext cx="8123463" cy="4826618"/>
        </p:xfrm>
        <a:graphic>
          <a:graphicData uri="http://schemas.openxmlformats.org/drawingml/2006/chart">
            <c:chart xmlns:c="http://schemas.openxmlformats.org/drawingml/2006/chart" xmlns:r="http://schemas.openxmlformats.org/officeDocument/2006/relationships" r:id="rId3"/>
          </a:graphicData>
        </a:graphic>
      </p:graphicFrame>
      <p:sp>
        <p:nvSpPr>
          <p:cNvPr id="14"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17"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18"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9"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33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24000" y="1052736"/>
            <a:ext cx="91440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2800" b="1" dirty="0">
              <a:solidFill>
                <a:schemeClr val="tx2"/>
              </a:solidFill>
              <a:latin typeface="Century Schoolbook" panose="02040604050505020304" pitchFamily="18"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521AF92D-E6E3-4130-9492-FDC6E42DDD1E}" type="slidenum">
              <a:rPr lang="tr-TR" smtClean="0"/>
              <a:t>9</a:t>
            </a:fld>
            <a:endParaRPr lang="tr-TR" dirty="0"/>
          </a:p>
        </p:txBody>
      </p:sp>
      <p:sp>
        <p:nvSpPr>
          <p:cNvPr id="5" name="Metin kutusu 4"/>
          <p:cNvSpPr txBox="1"/>
          <p:nvPr/>
        </p:nvSpPr>
        <p:spPr>
          <a:xfrm>
            <a:off x="2222272" y="457201"/>
            <a:ext cx="7817079" cy="1138773"/>
          </a:xfrm>
          <a:prstGeom prst="rect">
            <a:avLst/>
          </a:prstGeom>
          <a:noFill/>
        </p:spPr>
        <p:txBody>
          <a:bodyPr wrap="square" rtlCol="0">
            <a:spAutoFit/>
          </a:bodyPr>
          <a:lstStyle/>
          <a:p>
            <a:r>
              <a:rPr lang="tr-TR" sz="3600" b="1" dirty="0">
                <a:solidFill>
                  <a:schemeClr val="accent1">
                    <a:lumMod val="75000"/>
                  </a:schemeClr>
                </a:solidFill>
              </a:rPr>
              <a:t>KAMU MALİYESİ GÖSTERGELERİ</a:t>
            </a:r>
          </a:p>
          <a:p>
            <a:endParaRPr lang="tr-TR" sz="3200" b="1" dirty="0">
              <a:solidFill>
                <a:schemeClr val="accent1">
                  <a:lumMod val="75000"/>
                </a:schemeClr>
              </a:solidFill>
            </a:endParaRPr>
          </a:p>
        </p:txBody>
      </p:sp>
      <p:cxnSp>
        <p:nvCxnSpPr>
          <p:cNvPr id="8" name="Düz Bağlayıcı 7"/>
          <p:cNvCxnSpPr/>
          <p:nvPr/>
        </p:nvCxnSpPr>
        <p:spPr>
          <a:xfrm>
            <a:off x="2152650" y="1079244"/>
            <a:ext cx="8015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Grafik 13"/>
          <p:cNvGraphicFramePr>
            <a:graphicFrameLocks/>
          </p:cNvGraphicFramePr>
          <p:nvPr>
            <p:extLst>
              <p:ext uri="{D42A27DB-BD31-4B8C-83A1-F6EECF244321}">
                <p14:modId xmlns:p14="http://schemas.microsoft.com/office/powerpoint/2010/main" val="436349925"/>
              </p:ext>
            </p:extLst>
          </p:nvPr>
        </p:nvGraphicFramePr>
        <p:xfrm>
          <a:off x="2177877" y="1411797"/>
          <a:ext cx="4140546" cy="2459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k 16"/>
          <p:cNvGraphicFramePr>
            <a:graphicFrameLocks/>
          </p:cNvGraphicFramePr>
          <p:nvPr>
            <p:extLst>
              <p:ext uri="{D42A27DB-BD31-4B8C-83A1-F6EECF244321}">
                <p14:modId xmlns:p14="http://schemas.microsoft.com/office/powerpoint/2010/main" val="1596740971"/>
              </p:ext>
            </p:extLst>
          </p:nvPr>
        </p:nvGraphicFramePr>
        <p:xfrm>
          <a:off x="6332461" y="1420715"/>
          <a:ext cx="4140546" cy="2459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 17"/>
          <p:cNvGraphicFramePr>
            <a:graphicFrameLocks/>
          </p:cNvGraphicFramePr>
          <p:nvPr>
            <p:extLst>
              <p:ext uri="{D42A27DB-BD31-4B8C-83A1-F6EECF244321}">
                <p14:modId xmlns:p14="http://schemas.microsoft.com/office/powerpoint/2010/main" val="2886892807"/>
              </p:ext>
            </p:extLst>
          </p:nvPr>
        </p:nvGraphicFramePr>
        <p:xfrm>
          <a:off x="2163840" y="3870358"/>
          <a:ext cx="4149013" cy="2270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fik 18"/>
          <p:cNvGraphicFramePr>
            <a:graphicFrameLocks/>
          </p:cNvGraphicFramePr>
          <p:nvPr>
            <p:extLst>
              <p:ext uri="{D42A27DB-BD31-4B8C-83A1-F6EECF244321}">
                <p14:modId xmlns:p14="http://schemas.microsoft.com/office/powerpoint/2010/main" val="3956028222"/>
              </p:ext>
            </p:extLst>
          </p:nvPr>
        </p:nvGraphicFramePr>
        <p:xfrm>
          <a:off x="6332461" y="3880115"/>
          <a:ext cx="4140546" cy="2270216"/>
        </p:xfrm>
        <a:graphic>
          <a:graphicData uri="http://schemas.openxmlformats.org/drawingml/2006/chart">
            <c:chart xmlns:c="http://schemas.openxmlformats.org/drawingml/2006/chart" xmlns:r="http://schemas.openxmlformats.org/officeDocument/2006/relationships" r:id="rId6"/>
          </a:graphicData>
        </a:graphic>
      </p:graphicFrame>
      <p:sp>
        <p:nvSpPr>
          <p:cNvPr id="20" name="3 Dikdörtgen"/>
          <p:cNvSpPr/>
          <p:nvPr/>
        </p:nvSpPr>
        <p:spPr>
          <a:xfrm>
            <a:off x="0" y="9"/>
            <a:ext cx="121920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a:defRPr/>
            </a:pPr>
            <a:endParaRPr lang="tr-TR" sz="2000" dirty="0">
              <a:solidFill>
                <a:prstClr val="white"/>
              </a:solidFill>
              <a:latin typeface="HelveticaNeueLT Pro 57 Cn"/>
              <a:cs typeface="Arial" pitchFamily="34" charset="0"/>
            </a:endParaRPr>
          </a:p>
        </p:txBody>
      </p:sp>
      <p:sp>
        <p:nvSpPr>
          <p:cNvPr id="21" name="8 Dikdörtgen"/>
          <p:cNvSpPr/>
          <p:nvPr/>
        </p:nvSpPr>
        <p:spPr>
          <a:xfrm>
            <a:off x="0" y="6659880"/>
            <a:ext cx="12192000" cy="198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cxnSp>
        <p:nvCxnSpPr>
          <p:cNvPr id="22" name="15 Düz Bağlayıcı"/>
          <p:cNvCxnSpPr/>
          <p:nvPr/>
        </p:nvCxnSpPr>
        <p:spPr>
          <a:xfrm>
            <a:off x="0" y="6261100"/>
            <a:ext cx="12192000" cy="0"/>
          </a:xfrm>
          <a:prstGeom prst="line">
            <a:avLst/>
          </a:prstGeom>
          <a:ln w="19050">
            <a:solidFill>
              <a:srgbClr val="FF0000"/>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23"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750627" cy="77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738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1152</TotalTime>
  <Words>806</Words>
  <Application>Microsoft Office PowerPoint</Application>
  <PresentationFormat>Geniş ekran</PresentationFormat>
  <Paragraphs>293</Paragraphs>
  <Slides>34</Slides>
  <Notes>34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34</vt:i4>
      </vt:variant>
    </vt:vector>
  </HeadingPairs>
  <TitlesOfParts>
    <vt:vector size="43" baseType="lpstr">
      <vt:lpstr>Arial</vt:lpstr>
      <vt:lpstr>Calibri</vt:lpstr>
      <vt:lpstr>Calibri Light</vt:lpstr>
      <vt:lpstr>Century Schoolbook</vt:lpstr>
      <vt:lpstr>HelveticaNeueLT Pro 57 Cn</vt:lpstr>
      <vt:lpstr>MyriadPro-Black</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Taşkın BABAOĞLAN</dc:creator>
  <cp:lastModifiedBy>hp</cp:lastModifiedBy>
  <cp:revision>131</cp:revision>
  <cp:lastPrinted>2019-10-16T08:28:25Z</cp:lastPrinted>
  <dcterms:created xsi:type="dcterms:W3CDTF">2019-09-18T09:27:04Z</dcterms:created>
  <dcterms:modified xsi:type="dcterms:W3CDTF">2019-10-17T05:59:57Z</dcterms:modified>
</cp:coreProperties>
</file>